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3" r:id="rId3"/>
    <p:sldId id="274" r:id="rId4"/>
    <p:sldId id="336" r:id="rId5"/>
    <p:sldId id="339" r:id="rId6"/>
    <p:sldId id="293" r:id="rId7"/>
    <p:sldId id="294" r:id="rId8"/>
    <p:sldId id="334" r:id="rId9"/>
    <p:sldId id="338" r:id="rId10"/>
    <p:sldId id="340" r:id="rId11"/>
    <p:sldId id="333" r:id="rId12"/>
  </p:sldIdLst>
  <p:sldSz cx="11518900" cy="6483350"/>
  <p:notesSz cx="11518900" cy="6483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1F"/>
    <a:srgbClr val="666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3" autoAdjust="0"/>
  </p:normalViewPr>
  <p:slideViewPr>
    <p:cSldViewPr>
      <p:cViewPr varScale="1">
        <p:scale>
          <a:sx n="83" d="100"/>
          <a:sy n="83" d="100"/>
        </p:scale>
        <p:origin x="835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4393" y="2009838"/>
            <a:ext cx="9796463" cy="1361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28787" y="3630676"/>
            <a:ext cx="8067675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6F6E6E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6F6E6E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670" y="1844404"/>
            <a:ext cx="4555490" cy="385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F6E6E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935503" y="1491170"/>
            <a:ext cx="5013484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303" y="32571"/>
            <a:ext cx="4664710" cy="152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30427" y="2418874"/>
            <a:ext cx="5882005" cy="1732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6F6E6E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18585" y="6029515"/>
            <a:ext cx="3688080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6262" y="6029515"/>
            <a:ext cx="265080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8180" y="6029515"/>
            <a:ext cx="265080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809"/>
            <a:ext cx="6504940" cy="6496050"/>
            <a:chOff x="0" y="-7809"/>
            <a:chExt cx="6504940" cy="6496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96957" cy="6479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82353" y="-1459"/>
              <a:ext cx="3919220" cy="6483350"/>
            </a:xfrm>
            <a:custGeom>
              <a:avLst/>
              <a:gdLst/>
              <a:ahLst/>
              <a:cxnLst/>
              <a:rect l="l" t="t" r="r" b="b"/>
              <a:pathLst>
                <a:path w="3919220" h="6483350">
                  <a:moveTo>
                    <a:pt x="1664474" y="0"/>
                  </a:moveTo>
                  <a:lnTo>
                    <a:pt x="0" y="0"/>
                  </a:lnTo>
                  <a:lnTo>
                    <a:pt x="51899" y="1591"/>
                  </a:lnTo>
                  <a:lnTo>
                    <a:pt x="103097" y="6310"/>
                  </a:lnTo>
                  <a:lnTo>
                    <a:pt x="153440" y="14074"/>
                  </a:lnTo>
                  <a:lnTo>
                    <a:pt x="202777" y="24802"/>
                  </a:lnTo>
                  <a:lnTo>
                    <a:pt x="250954" y="38411"/>
                  </a:lnTo>
                  <a:lnTo>
                    <a:pt x="297818" y="54819"/>
                  </a:lnTo>
                  <a:lnTo>
                    <a:pt x="343217" y="73943"/>
                  </a:lnTo>
                  <a:lnTo>
                    <a:pt x="386999" y="95702"/>
                  </a:lnTo>
                  <a:lnTo>
                    <a:pt x="429009" y="120013"/>
                  </a:lnTo>
                  <a:lnTo>
                    <a:pt x="469097" y="146794"/>
                  </a:lnTo>
                  <a:lnTo>
                    <a:pt x="507108" y="175963"/>
                  </a:lnTo>
                  <a:lnTo>
                    <a:pt x="542891" y="207438"/>
                  </a:lnTo>
                  <a:lnTo>
                    <a:pt x="576292" y="241136"/>
                  </a:lnTo>
                  <a:lnTo>
                    <a:pt x="607159" y="276975"/>
                  </a:lnTo>
                  <a:lnTo>
                    <a:pt x="635339" y="314874"/>
                  </a:lnTo>
                  <a:lnTo>
                    <a:pt x="660679" y="354749"/>
                  </a:lnTo>
                  <a:lnTo>
                    <a:pt x="2172652" y="2942564"/>
                  </a:lnTo>
                  <a:lnTo>
                    <a:pt x="2196010" y="2986440"/>
                  </a:lnTo>
                  <a:lnTo>
                    <a:pt x="2215475" y="3031369"/>
                  </a:lnTo>
                  <a:lnTo>
                    <a:pt x="2231046" y="3077161"/>
                  </a:lnTo>
                  <a:lnTo>
                    <a:pt x="2242725" y="3123624"/>
                  </a:lnTo>
                  <a:lnTo>
                    <a:pt x="2250511" y="3170566"/>
                  </a:lnTo>
                  <a:lnTo>
                    <a:pt x="2254404" y="3217796"/>
                  </a:lnTo>
                  <a:lnTo>
                    <a:pt x="2254404" y="3265121"/>
                  </a:lnTo>
                  <a:lnTo>
                    <a:pt x="2250511" y="3312351"/>
                  </a:lnTo>
                  <a:lnTo>
                    <a:pt x="2242725" y="3359293"/>
                  </a:lnTo>
                  <a:lnTo>
                    <a:pt x="2231046" y="3405756"/>
                  </a:lnTo>
                  <a:lnTo>
                    <a:pt x="2215475" y="3451548"/>
                  </a:lnTo>
                  <a:lnTo>
                    <a:pt x="2196010" y="3496478"/>
                  </a:lnTo>
                  <a:lnTo>
                    <a:pt x="2172652" y="3540353"/>
                  </a:lnTo>
                  <a:lnTo>
                    <a:pt x="660679" y="6128067"/>
                  </a:lnTo>
                  <a:lnTo>
                    <a:pt x="635339" y="6167960"/>
                  </a:lnTo>
                  <a:lnTo>
                    <a:pt x="607159" y="6205874"/>
                  </a:lnTo>
                  <a:lnTo>
                    <a:pt x="576292" y="6241727"/>
                  </a:lnTo>
                  <a:lnTo>
                    <a:pt x="542891" y="6275436"/>
                  </a:lnTo>
                  <a:lnTo>
                    <a:pt x="507108" y="6306921"/>
                  </a:lnTo>
                  <a:lnTo>
                    <a:pt x="469097" y="6336098"/>
                  </a:lnTo>
                  <a:lnTo>
                    <a:pt x="429009" y="6362886"/>
                  </a:lnTo>
                  <a:lnTo>
                    <a:pt x="386999" y="6387203"/>
                  </a:lnTo>
                  <a:lnTo>
                    <a:pt x="343217" y="6408966"/>
                  </a:lnTo>
                  <a:lnTo>
                    <a:pt x="297818" y="6428093"/>
                  </a:lnTo>
                  <a:lnTo>
                    <a:pt x="250954" y="6444503"/>
                  </a:lnTo>
                  <a:lnTo>
                    <a:pt x="202777" y="6458114"/>
                  </a:lnTo>
                  <a:lnTo>
                    <a:pt x="153440" y="6468842"/>
                  </a:lnTo>
                  <a:lnTo>
                    <a:pt x="103097" y="6476607"/>
                  </a:lnTo>
                  <a:lnTo>
                    <a:pt x="51899" y="6481326"/>
                  </a:lnTo>
                  <a:lnTo>
                    <a:pt x="0" y="6482918"/>
                  </a:lnTo>
                  <a:lnTo>
                    <a:pt x="1664474" y="6482918"/>
                  </a:lnTo>
                  <a:lnTo>
                    <a:pt x="1716376" y="6481326"/>
                  </a:lnTo>
                  <a:lnTo>
                    <a:pt x="1767576" y="6476607"/>
                  </a:lnTo>
                  <a:lnTo>
                    <a:pt x="1817921" y="6468842"/>
                  </a:lnTo>
                  <a:lnTo>
                    <a:pt x="1867259" y="6458114"/>
                  </a:lnTo>
                  <a:lnTo>
                    <a:pt x="1915437" y="6444503"/>
                  </a:lnTo>
                  <a:lnTo>
                    <a:pt x="1962302" y="6428093"/>
                  </a:lnTo>
                  <a:lnTo>
                    <a:pt x="2007703" y="6408966"/>
                  </a:lnTo>
                  <a:lnTo>
                    <a:pt x="2051484" y="6387203"/>
                  </a:lnTo>
                  <a:lnTo>
                    <a:pt x="2093496" y="6362886"/>
                  </a:lnTo>
                  <a:lnTo>
                    <a:pt x="2133583" y="6336098"/>
                  </a:lnTo>
                  <a:lnTo>
                    <a:pt x="2171595" y="6306921"/>
                  </a:lnTo>
                  <a:lnTo>
                    <a:pt x="2207378" y="6275436"/>
                  </a:lnTo>
                  <a:lnTo>
                    <a:pt x="2240779" y="6241727"/>
                  </a:lnTo>
                  <a:lnTo>
                    <a:pt x="2271646" y="6205874"/>
                  </a:lnTo>
                  <a:lnTo>
                    <a:pt x="2299826" y="6167960"/>
                  </a:lnTo>
                  <a:lnTo>
                    <a:pt x="2325166" y="6128067"/>
                  </a:lnTo>
                  <a:lnTo>
                    <a:pt x="3837139" y="3540353"/>
                  </a:lnTo>
                  <a:lnTo>
                    <a:pt x="3860494" y="3496478"/>
                  </a:lnTo>
                  <a:lnTo>
                    <a:pt x="3879957" y="3451548"/>
                  </a:lnTo>
                  <a:lnTo>
                    <a:pt x="3895527" y="3405756"/>
                  </a:lnTo>
                  <a:lnTo>
                    <a:pt x="3907205" y="3359293"/>
                  </a:lnTo>
                  <a:lnTo>
                    <a:pt x="3914990" y="3312351"/>
                  </a:lnTo>
                  <a:lnTo>
                    <a:pt x="3918882" y="3265121"/>
                  </a:lnTo>
                  <a:lnTo>
                    <a:pt x="3918882" y="3217796"/>
                  </a:lnTo>
                  <a:lnTo>
                    <a:pt x="3914990" y="3170566"/>
                  </a:lnTo>
                  <a:lnTo>
                    <a:pt x="3907205" y="3123624"/>
                  </a:lnTo>
                  <a:lnTo>
                    <a:pt x="3895527" y="3077161"/>
                  </a:lnTo>
                  <a:lnTo>
                    <a:pt x="3879957" y="3031369"/>
                  </a:lnTo>
                  <a:lnTo>
                    <a:pt x="3860494" y="2986440"/>
                  </a:lnTo>
                  <a:lnTo>
                    <a:pt x="3837139" y="2942564"/>
                  </a:lnTo>
                  <a:lnTo>
                    <a:pt x="2325166" y="354749"/>
                  </a:lnTo>
                  <a:lnTo>
                    <a:pt x="2299826" y="314874"/>
                  </a:lnTo>
                  <a:lnTo>
                    <a:pt x="2271646" y="276975"/>
                  </a:lnTo>
                  <a:lnTo>
                    <a:pt x="2240779" y="241136"/>
                  </a:lnTo>
                  <a:lnTo>
                    <a:pt x="2207378" y="207438"/>
                  </a:lnTo>
                  <a:lnTo>
                    <a:pt x="2171595" y="175963"/>
                  </a:lnTo>
                  <a:lnTo>
                    <a:pt x="2133583" y="146794"/>
                  </a:lnTo>
                  <a:lnTo>
                    <a:pt x="2093496" y="120013"/>
                  </a:lnTo>
                  <a:lnTo>
                    <a:pt x="2051484" y="95702"/>
                  </a:lnTo>
                  <a:lnTo>
                    <a:pt x="2007703" y="73943"/>
                  </a:lnTo>
                  <a:lnTo>
                    <a:pt x="1962302" y="54819"/>
                  </a:lnTo>
                  <a:lnTo>
                    <a:pt x="1915437" y="38411"/>
                  </a:lnTo>
                  <a:lnTo>
                    <a:pt x="1867259" y="24802"/>
                  </a:lnTo>
                  <a:lnTo>
                    <a:pt x="1817921" y="14074"/>
                  </a:lnTo>
                  <a:lnTo>
                    <a:pt x="1767576" y="6310"/>
                  </a:lnTo>
                  <a:lnTo>
                    <a:pt x="1716376" y="1591"/>
                  </a:lnTo>
                  <a:lnTo>
                    <a:pt x="1664474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82353" y="-1459"/>
              <a:ext cx="3919220" cy="6483350"/>
            </a:xfrm>
            <a:custGeom>
              <a:avLst/>
              <a:gdLst/>
              <a:ahLst/>
              <a:cxnLst/>
              <a:rect l="l" t="t" r="r" b="b"/>
              <a:pathLst>
                <a:path w="3919220" h="6483350">
                  <a:moveTo>
                    <a:pt x="3837139" y="3540353"/>
                  </a:moveTo>
                  <a:lnTo>
                    <a:pt x="2325166" y="6128067"/>
                  </a:lnTo>
                  <a:lnTo>
                    <a:pt x="2299826" y="6167960"/>
                  </a:lnTo>
                  <a:lnTo>
                    <a:pt x="2271646" y="6205874"/>
                  </a:lnTo>
                  <a:lnTo>
                    <a:pt x="2240779" y="6241727"/>
                  </a:lnTo>
                  <a:lnTo>
                    <a:pt x="2207378" y="6275436"/>
                  </a:lnTo>
                  <a:lnTo>
                    <a:pt x="2171595" y="6306921"/>
                  </a:lnTo>
                  <a:lnTo>
                    <a:pt x="2133583" y="6336098"/>
                  </a:lnTo>
                  <a:lnTo>
                    <a:pt x="2093496" y="6362886"/>
                  </a:lnTo>
                  <a:lnTo>
                    <a:pt x="2051484" y="6387203"/>
                  </a:lnTo>
                  <a:lnTo>
                    <a:pt x="2007703" y="6408966"/>
                  </a:lnTo>
                  <a:lnTo>
                    <a:pt x="1962302" y="6428093"/>
                  </a:lnTo>
                  <a:lnTo>
                    <a:pt x="1915437" y="6444503"/>
                  </a:lnTo>
                  <a:lnTo>
                    <a:pt x="1867259" y="6458114"/>
                  </a:lnTo>
                  <a:lnTo>
                    <a:pt x="1817921" y="6468842"/>
                  </a:lnTo>
                  <a:lnTo>
                    <a:pt x="1767576" y="6476607"/>
                  </a:lnTo>
                  <a:lnTo>
                    <a:pt x="1716376" y="6481326"/>
                  </a:lnTo>
                  <a:lnTo>
                    <a:pt x="1664474" y="6482918"/>
                  </a:lnTo>
                  <a:lnTo>
                    <a:pt x="0" y="6482918"/>
                  </a:lnTo>
                  <a:lnTo>
                    <a:pt x="51899" y="6481326"/>
                  </a:lnTo>
                  <a:lnTo>
                    <a:pt x="103097" y="6476607"/>
                  </a:lnTo>
                  <a:lnTo>
                    <a:pt x="153440" y="6468842"/>
                  </a:lnTo>
                  <a:lnTo>
                    <a:pt x="202777" y="6458114"/>
                  </a:lnTo>
                  <a:lnTo>
                    <a:pt x="250954" y="6444503"/>
                  </a:lnTo>
                  <a:lnTo>
                    <a:pt x="297818" y="6428093"/>
                  </a:lnTo>
                  <a:lnTo>
                    <a:pt x="343217" y="6408966"/>
                  </a:lnTo>
                  <a:lnTo>
                    <a:pt x="386999" y="6387203"/>
                  </a:lnTo>
                  <a:lnTo>
                    <a:pt x="429009" y="6362886"/>
                  </a:lnTo>
                  <a:lnTo>
                    <a:pt x="469097" y="6336098"/>
                  </a:lnTo>
                  <a:lnTo>
                    <a:pt x="507108" y="6306921"/>
                  </a:lnTo>
                  <a:lnTo>
                    <a:pt x="542891" y="6275436"/>
                  </a:lnTo>
                  <a:lnTo>
                    <a:pt x="576292" y="6241727"/>
                  </a:lnTo>
                  <a:lnTo>
                    <a:pt x="607159" y="6205874"/>
                  </a:lnTo>
                  <a:lnTo>
                    <a:pt x="635339" y="6167960"/>
                  </a:lnTo>
                  <a:lnTo>
                    <a:pt x="660679" y="6128067"/>
                  </a:lnTo>
                  <a:lnTo>
                    <a:pt x="2172652" y="3540353"/>
                  </a:lnTo>
                  <a:lnTo>
                    <a:pt x="2196010" y="3496478"/>
                  </a:lnTo>
                  <a:lnTo>
                    <a:pt x="2215475" y="3451548"/>
                  </a:lnTo>
                  <a:lnTo>
                    <a:pt x="2231046" y="3405756"/>
                  </a:lnTo>
                  <a:lnTo>
                    <a:pt x="2242725" y="3359293"/>
                  </a:lnTo>
                  <a:lnTo>
                    <a:pt x="2250511" y="3312351"/>
                  </a:lnTo>
                  <a:lnTo>
                    <a:pt x="2254404" y="3265121"/>
                  </a:lnTo>
                  <a:lnTo>
                    <a:pt x="2254404" y="3217796"/>
                  </a:lnTo>
                  <a:lnTo>
                    <a:pt x="2250511" y="3170566"/>
                  </a:lnTo>
                  <a:lnTo>
                    <a:pt x="2242725" y="3123624"/>
                  </a:lnTo>
                  <a:lnTo>
                    <a:pt x="2231046" y="3077161"/>
                  </a:lnTo>
                  <a:lnTo>
                    <a:pt x="2215475" y="3031369"/>
                  </a:lnTo>
                  <a:lnTo>
                    <a:pt x="2196010" y="2986440"/>
                  </a:lnTo>
                  <a:lnTo>
                    <a:pt x="2172652" y="2942564"/>
                  </a:lnTo>
                  <a:lnTo>
                    <a:pt x="660679" y="354749"/>
                  </a:lnTo>
                  <a:lnTo>
                    <a:pt x="635339" y="314874"/>
                  </a:lnTo>
                  <a:lnTo>
                    <a:pt x="607159" y="276975"/>
                  </a:lnTo>
                  <a:lnTo>
                    <a:pt x="576292" y="241136"/>
                  </a:lnTo>
                  <a:lnTo>
                    <a:pt x="542891" y="207438"/>
                  </a:lnTo>
                  <a:lnTo>
                    <a:pt x="507108" y="175963"/>
                  </a:lnTo>
                  <a:lnTo>
                    <a:pt x="469097" y="146794"/>
                  </a:lnTo>
                  <a:lnTo>
                    <a:pt x="429009" y="120013"/>
                  </a:lnTo>
                  <a:lnTo>
                    <a:pt x="386999" y="95702"/>
                  </a:lnTo>
                  <a:lnTo>
                    <a:pt x="343217" y="73943"/>
                  </a:lnTo>
                  <a:lnTo>
                    <a:pt x="297818" y="54819"/>
                  </a:lnTo>
                  <a:lnTo>
                    <a:pt x="250954" y="38411"/>
                  </a:lnTo>
                  <a:lnTo>
                    <a:pt x="202777" y="24802"/>
                  </a:lnTo>
                  <a:lnTo>
                    <a:pt x="153440" y="14074"/>
                  </a:lnTo>
                  <a:lnTo>
                    <a:pt x="103097" y="6310"/>
                  </a:lnTo>
                  <a:lnTo>
                    <a:pt x="51899" y="1591"/>
                  </a:lnTo>
                  <a:lnTo>
                    <a:pt x="0" y="0"/>
                  </a:lnTo>
                  <a:lnTo>
                    <a:pt x="1664474" y="0"/>
                  </a:lnTo>
                  <a:lnTo>
                    <a:pt x="1716376" y="1591"/>
                  </a:lnTo>
                  <a:lnTo>
                    <a:pt x="1767576" y="6310"/>
                  </a:lnTo>
                  <a:lnTo>
                    <a:pt x="1817921" y="14074"/>
                  </a:lnTo>
                  <a:lnTo>
                    <a:pt x="1867259" y="24802"/>
                  </a:lnTo>
                  <a:lnTo>
                    <a:pt x="1915437" y="38411"/>
                  </a:lnTo>
                  <a:lnTo>
                    <a:pt x="1962302" y="54819"/>
                  </a:lnTo>
                  <a:lnTo>
                    <a:pt x="2007703" y="73943"/>
                  </a:lnTo>
                  <a:lnTo>
                    <a:pt x="2051484" y="95702"/>
                  </a:lnTo>
                  <a:lnTo>
                    <a:pt x="2093496" y="120013"/>
                  </a:lnTo>
                  <a:lnTo>
                    <a:pt x="2133583" y="146794"/>
                  </a:lnTo>
                  <a:lnTo>
                    <a:pt x="2171595" y="175963"/>
                  </a:lnTo>
                  <a:lnTo>
                    <a:pt x="2207378" y="207438"/>
                  </a:lnTo>
                  <a:lnTo>
                    <a:pt x="2240779" y="241136"/>
                  </a:lnTo>
                  <a:lnTo>
                    <a:pt x="2271646" y="276975"/>
                  </a:lnTo>
                  <a:lnTo>
                    <a:pt x="2299826" y="314874"/>
                  </a:lnTo>
                  <a:lnTo>
                    <a:pt x="2325166" y="354749"/>
                  </a:lnTo>
                  <a:lnTo>
                    <a:pt x="3837139" y="2942564"/>
                  </a:lnTo>
                  <a:lnTo>
                    <a:pt x="3860494" y="2986440"/>
                  </a:lnTo>
                  <a:lnTo>
                    <a:pt x="3879957" y="3031369"/>
                  </a:lnTo>
                  <a:lnTo>
                    <a:pt x="3895527" y="3077161"/>
                  </a:lnTo>
                  <a:lnTo>
                    <a:pt x="3907205" y="3123624"/>
                  </a:lnTo>
                  <a:lnTo>
                    <a:pt x="3914990" y="3170566"/>
                  </a:lnTo>
                  <a:lnTo>
                    <a:pt x="3918882" y="3217796"/>
                  </a:lnTo>
                  <a:lnTo>
                    <a:pt x="3918882" y="3265121"/>
                  </a:lnTo>
                  <a:lnTo>
                    <a:pt x="3914990" y="3312351"/>
                  </a:lnTo>
                  <a:lnTo>
                    <a:pt x="3907205" y="3359293"/>
                  </a:lnTo>
                  <a:lnTo>
                    <a:pt x="3895527" y="3405756"/>
                  </a:lnTo>
                  <a:lnTo>
                    <a:pt x="3879957" y="3451548"/>
                  </a:lnTo>
                  <a:lnTo>
                    <a:pt x="3860494" y="3496478"/>
                  </a:lnTo>
                  <a:lnTo>
                    <a:pt x="3837139" y="3540353"/>
                  </a:lnTo>
                  <a:close/>
                </a:path>
              </a:pathLst>
            </a:custGeom>
            <a:ln w="12700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04640" y="-1459"/>
              <a:ext cx="2893695" cy="6483350"/>
            </a:xfrm>
            <a:custGeom>
              <a:avLst/>
              <a:gdLst/>
              <a:ahLst/>
              <a:cxnLst/>
              <a:rect l="l" t="t" r="r" b="b"/>
              <a:pathLst>
                <a:path w="2893695" h="6483350">
                  <a:moveTo>
                    <a:pt x="2811881" y="3540353"/>
                  </a:moveTo>
                  <a:lnTo>
                    <a:pt x="1299908" y="6128067"/>
                  </a:lnTo>
                  <a:lnTo>
                    <a:pt x="1274589" y="6167960"/>
                  </a:lnTo>
                  <a:lnTo>
                    <a:pt x="1246424" y="6205874"/>
                  </a:lnTo>
                  <a:lnTo>
                    <a:pt x="1215569" y="6241727"/>
                  </a:lnTo>
                  <a:lnTo>
                    <a:pt x="1182175" y="6275436"/>
                  </a:lnTo>
                  <a:lnTo>
                    <a:pt x="1146397" y="6306921"/>
                  </a:lnTo>
                  <a:lnTo>
                    <a:pt x="1108388" y="6336098"/>
                  </a:lnTo>
                  <a:lnTo>
                    <a:pt x="1068301" y="6362886"/>
                  </a:lnTo>
                  <a:lnTo>
                    <a:pt x="1026290" y="6387203"/>
                  </a:lnTo>
                  <a:lnTo>
                    <a:pt x="982508" y="6408966"/>
                  </a:lnTo>
                  <a:lnTo>
                    <a:pt x="937109" y="6428093"/>
                  </a:lnTo>
                  <a:lnTo>
                    <a:pt x="890246" y="6444503"/>
                  </a:lnTo>
                  <a:lnTo>
                    <a:pt x="842072" y="6458114"/>
                  </a:lnTo>
                  <a:lnTo>
                    <a:pt x="792742" y="6468842"/>
                  </a:lnTo>
                  <a:lnTo>
                    <a:pt x="742408" y="6476607"/>
                  </a:lnTo>
                  <a:lnTo>
                    <a:pt x="691224" y="6481326"/>
                  </a:lnTo>
                  <a:lnTo>
                    <a:pt x="639343" y="6482918"/>
                  </a:lnTo>
                  <a:lnTo>
                    <a:pt x="0" y="6482918"/>
                  </a:lnTo>
                  <a:lnTo>
                    <a:pt x="51899" y="6481326"/>
                  </a:lnTo>
                  <a:lnTo>
                    <a:pt x="103097" y="6476607"/>
                  </a:lnTo>
                  <a:lnTo>
                    <a:pt x="153440" y="6468842"/>
                  </a:lnTo>
                  <a:lnTo>
                    <a:pt x="202777" y="6458114"/>
                  </a:lnTo>
                  <a:lnTo>
                    <a:pt x="250954" y="6444503"/>
                  </a:lnTo>
                  <a:lnTo>
                    <a:pt x="297818" y="6428093"/>
                  </a:lnTo>
                  <a:lnTo>
                    <a:pt x="343217" y="6408966"/>
                  </a:lnTo>
                  <a:lnTo>
                    <a:pt x="386999" y="6387203"/>
                  </a:lnTo>
                  <a:lnTo>
                    <a:pt x="429009" y="6362886"/>
                  </a:lnTo>
                  <a:lnTo>
                    <a:pt x="469097" y="6336098"/>
                  </a:lnTo>
                  <a:lnTo>
                    <a:pt x="507108" y="6306921"/>
                  </a:lnTo>
                  <a:lnTo>
                    <a:pt x="542891" y="6275436"/>
                  </a:lnTo>
                  <a:lnTo>
                    <a:pt x="576292" y="6241727"/>
                  </a:lnTo>
                  <a:lnTo>
                    <a:pt x="607159" y="6205874"/>
                  </a:lnTo>
                  <a:lnTo>
                    <a:pt x="635339" y="6167960"/>
                  </a:lnTo>
                  <a:lnTo>
                    <a:pt x="660679" y="6128067"/>
                  </a:lnTo>
                  <a:lnTo>
                    <a:pt x="2172652" y="3540353"/>
                  </a:lnTo>
                  <a:lnTo>
                    <a:pt x="2196010" y="3496478"/>
                  </a:lnTo>
                  <a:lnTo>
                    <a:pt x="2215475" y="3451548"/>
                  </a:lnTo>
                  <a:lnTo>
                    <a:pt x="2231046" y="3405756"/>
                  </a:lnTo>
                  <a:lnTo>
                    <a:pt x="2242725" y="3359293"/>
                  </a:lnTo>
                  <a:lnTo>
                    <a:pt x="2250511" y="3312351"/>
                  </a:lnTo>
                  <a:lnTo>
                    <a:pt x="2254404" y="3265121"/>
                  </a:lnTo>
                  <a:lnTo>
                    <a:pt x="2254404" y="3217796"/>
                  </a:lnTo>
                  <a:lnTo>
                    <a:pt x="2250511" y="3170566"/>
                  </a:lnTo>
                  <a:lnTo>
                    <a:pt x="2242725" y="3123624"/>
                  </a:lnTo>
                  <a:lnTo>
                    <a:pt x="2231046" y="3077161"/>
                  </a:lnTo>
                  <a:lnTo>
                    <a:pt x="2215475" y="3031369"/>
                  </a:lnTo>
                  <a:lnTo>
                    <a:pt x="2196010" y="2986440"/>
                  </a:lnTo>
                  <a:lnTo>
                    <a:pt x="2172652" y="2942564"/>
                  </a:lnTo>
                  <a:lnTo>
                    <a:pt x="660679" y="354749"/>
                  </a:lnTo>
                  <a:lnTo>
                    <a:pt x="635339" y="314874"/>
                  </a:lnTo>
                  <a:lnTo>
                    <a:pt x="607159" y="276975"/>
                  </a:lnTo>
                  <a:lnTo>
                    <a:pt x="576292" y="241136"/>
                  </a:lnTo>
                  <a:lnTo>
                    <a:pt x="542891" y="207438"/>
                  </a:lnTo>
                  <a:lnTo>
                    <a:pt x="507108" y="175963"/>
                  </a:lnTo>
                  <a:lnTo>
                    <a:pt x="469097" y="146794"/>
                  </a:lnTo>
                  <a:lnTo>
                    <a:pt x="429009" y="120013"/>
                  </a:lnTo>
                  <a:lnTo>
                    <a:pt x="386999" y="95702"/>
                  </a:lnTo>
                  <a:lnTo>
                    <a:pt x="343217" y="73943"/>
                  </a:lnTo>
                  <a:lnTo>
                    <a:pt x="297818" y="54819"/>
                  </a:lnTo>
                  <a:lnTo>
                    <a:pt x="250954" y="38411"/>
                  </a:lnTo>
                  <a:lnTo>
                    <a:pt x="202777" y="24802"/>
                  </a:lnTo>
                  <a:lnTo>
                    <a:pt x="153440" y="14074"/>
                  </a:lnTo>
                  <a:lnTo>
                    <a:pt x="103097" y="6310"/>
                  </a:lnTo>
                  <a:lnTo>
                    <a:pt x="51899" y="1591"/>
                  </a:lnTo>
                  <a:lnTo>
                    <a:pt x="0" y="0"/>
                  </a:lnTo>
                  <a:lnTo>
                    <a:pt x="639343" y="0"/>
                  </a:lnTo>
                  <a:lnTo>
                    <a:pt x="691224" y="1591"/>
                  </a:lnTo>
                  <a:lnTo>
                    <a:pt x="742408" y="6310"/>
                  </a:lnTo>
                  <a:lnTo>
                    <a:pt x="792742" y="14074"/>
                  </a:lnTo>
                  <a:lnTo>
                    <a:pt x="842072" y="24802"/>
                  </a:lnTo>
                  <a:lnTo>
                    <a:pt x="890246" y="38411"/>
                  </a:lnTo>
                  <a:lnTo>
                    <a:pt x="937109" y="54819"/>
                  </a:lnTo>
                  <a:lnTo>
                    <a:pt x="982508" y="73943"/>
                  </a:lnTo>
                  <a:lnTo>
                    <a:pt x="1026290" y="95702"/>
                  </a:lnTo>
                  <a:lnTo>
                    <a:pt x="1068301" y="120013"/>
                  </a:lnTo>
                  <a:lnTo>
                    <a:pt x="1108388" y="146794"/>
                  </a:lnTo>
                  <a:lnTo>
                    <a:pt x="1146397" y="175963"/>
                  </a:lnTo>
                  <a:lnTo>
                    <a:pt x="1182175" y="207438"/>
                  </a:lnTo>
                  <a:lnTo>
                    <a:pt x="1215569" y="241136"/>
                  </a:lnTo>
                  <a:lnTo>
                    <a:pt x="1246424" y="276975"/>
                  </a:lnTo>
                  <a:lnTo>
                    <a:pt x="1274589" y="314874"/>
                  </a:lnTo>
                  <a:lnTo>
                    <a:pt x="1299908" y="354749"/>
                  </a:lnTo>
                  <a:lnTo>
                    <a:pt x="2811881" y="2942564"/>
                  </a:lnTo>
                  <a:lnTo>
                    <a:pt x="2835236" y="2986440"/>
                  </a:lnTo>
                  <a:lnTo>
                    <a:pt x="2854699" y="3031369"/>
                  </a:lnTo>
                  <a:lnTo>
                    <a:pt x="2870269" y="3077161"/>
                  </a:lnTo>
                  <a:lnTo>
                    <a:pt x="2881946" y="3123624"/>
                  </a:lnTo>
                  <a:lnTo>
                    <a:pt x="2889731" y="3170566"/>
                  </a:lnTo>
                  <a:lnTo>
                    <a:pt x="2893624" y="3217796"/>
                  </a:lnTo>
                  <a:lnTo>
                    <a:pt x="2893624" y="3265121"/>
                  </a:lnTo>
                  <a:lnTo>
                    <a:pt x="2889731" y="3312351"/>
                  </a:lnTo>
                  <a:lnTo>
                    <a:pt x="2881946" y="3359293"/>
                  </a:lnTo>
                  <a:lnTo>
                    <a:pt x="2870269" y="3405756"/>
                  </a:lnTo>
                  <a:lnTo>
                    <a:pt x="2854699" y="3451548"/>
                  </a:lnTo>
                  <a:lnTo>
                    <a:pt x="2835236" y="3496478"/>
                  </a:lnTo>
                  <a:lnTo>
                    <a:pt x="2811881" y="354035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35850" y="2898238"/>
            <a:ext cx="3339720" cy="68352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 marR="5715" indent="15875">
              <a:lnSpc>
                <a:spcPts val="4260"/>
              </a:lnSpc>
              <a:spcBef>
                <a:spcPts val="1030"/>
              </a:spcBef>
            </a:pPr>
            <a:r>
              <a:rPr lang="ru-RU" sz="4350" b="1" spc="-80" dirty="0">
                <a:solidFill>
                  <a:srgbClr val="6F6E6E"/>
                </a:solidFill>
                <a:latin typeface="Montserrat"/>
                <a:cs typeface="Montserrat"/>
              </a:rPr>
              <a:t>НОВИНКИ</a:t>
            </a:r>
            <a:endParaRPr lang="ru-RU" sz="4350" dirty="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41170" y="5740108"/>
            <a:ext cx="432117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65" dirty="0">
                <a:solidFill>
                  <a:srgbClr val="6F6E6E"/>
                </a:solidFill>
                <a:latin typeface="Montserrat"/>
                <a:cs typeface="Montserrat"/>
              </a:rPr>
              <a:t>СТУПИНСКИЙ</a:t>
            </a:r>
            <a:r>
              <a:rPr sz="1800" spc="-25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sz="1800" spc="-65" dirty="0">
                <a:solidFill>
                  <a:srgbClr val="6F6E6E"/>
                </a:solidFill>
                <a:latin typeface="Montserrat"/>
                <a:cs typeface="Montserrat"/>
              </a:rPr>
              <a:t>ХИМИЧЕСКИЙ</a:t>
            </a:r>
            <a:r>
              <a:rPr sz="1800" spc="-20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6F6E6E"/>
                </a:solidFill>
                <a:latin typeface="Montserrat"/>
                <a:cs typeface="Montserrat"/>
              </a:rPr>
              <a:t>ЗАВОД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432849" y="394144"/>
            <a:ext cx="1622425" cy="784860"/>
          </a:xfrm>
          <a:custGeom>
            <a:avLst/>
            <a:gdLst/>
            <a:ahLst/>
            <a:cxnLst/>
            <a:rect l="l" t="t" r="r" b="b"/>
            <a:pathLst>
              <a:path w="1622425" h="784860">
                <a:moveTo>
                  <a:pt x="330327" y="0"/>
                </a:moveTo>
                <a:lnTo>
                  <a:pt x="0" y="0"/>
                </a:lnTo>
                <a:lnTo>
                  <a:pt x="0" y="766102"/>
                </a:lnTo>
                <a:lnTo>
                  <a:pt x="307797" y="766102"/>
                </a:lnTo>
                <a:lnTo>
                  <a:pt x="307797" y="651129"/>
                </a:lnTo>
                <a:lnTo>
                  <a:pt x="118135" y="651129"/>
                </a:lnTo>
                <a:lnTo>
                  <a:pt x="118135" y="422262"/>
                </a:lnTo>
                <a:lnTo>
                  <a:pt x="254825" y="422262"/>
                </a:lnTo>
                <a:lnTo>
                  <a:pt x="254825" y="311531"/>
                </a:lnTo>
                <a:lnTo>
                  <a:pt x="118135" y="311531"/>
                </a:lnTo>
                <a:lnTo>
                  <a:pt x="118135" y="110731"/>
                </a:lnTo>
                <a:lnTo>
                  <a:pt x="268820" y="110731"/>
                </a:lnTo>
                <a:lnTo>
                  <a:pt x="330327" y="0"/>
                </a:lnTo>
                <a:close/>
              </a:path>
              <a:path w="1622425" h="784860">
                <a:moveTo>
                  <a:pt x="530910" y="64592"/>
                </a:moveTo>
                <a:lnTo>
                  <a:pt x="515975" y="60871"/>
                </a:lnTo>
                <a:lnTo>
                  <a:pt x="500849" y="58229"/>
                </a:lnTo>
                <a:lnTo>
                  <a:pt x="485521" y="56629"/>
                </a:lnTo>
                <a:lnTo>
                  <a:pt x="470001" y="56108"/>
                </a:lnTo>
                <a:lnTo>
                  <a:pt x="425932" y="61480"/>
                </a:lnTo>
                <a:lnTo>
                  <a:pt x="391655" y="77635"/>
                </a:lnTo>
                <a:lnTo>
                  <a:pt x="367182" y="104546"/>
                </a:lnTo>
                <a:lnTo>
                  <a:pt x="352501" y="142227"/>
                </a:lnTo>
                <a:lnTo>
                  <a:pt x="347599" y="190677"/>
                </a:lnTo>
                <a:lnTo>
                  <a:pt x="347599" y="256895"/>
                </a:lnTo>
                <a:lnTo>
                  <a:pt x="287731" y="344855"/>
                </a:lnTo>
                <a:lnTo>
                  <a:pt x="347599" y="344855"/>
                </a:lnTo>
                <a:lnTo>
                  <a:pt x="347599" y="766114"/>
                </a:lnTo>
                <a:lnTo>
                  <a:pt x="453034" y="766114"/>
                </a:lnTo>
                <a:lnTo>
                  <a:pt x="453034" y="344855"/>
                </a:lnTo>
                <a:lnTo>
                  <a:pt x="520306" y="256895"/>
                </a:lnTo>
                <a:lnTo>
                  <a:pt x="453034" y="256895"/>
                </a:lnTo>
                <a:lnTo>
                  <a:pt x="453034" y="199161"/>
                </a:lnTo>
                <a:lnTo>
                  <a:pt x="456145" y="178295"/>
                </a:lnTo>
                <a:lnTo>
                  <a:pt x="465480" y="163385"/>
                </a:lnTo>
                <a:lnTo>
                  <a:pt x="481050" y="154444"/>
                </a:lnTo>
                <a:lnTo>
                  <a:pt x="502843" y="151472"/>
                </a:lnTo>
                <a:lnTo>
                  <a:pt x="530910" y="156768"/>
                </a:lnTo>
                <a:lnTo>
                  <a:pt x="530910" y="64592"/>
                </a:lnTo>
                <a:close/>
              </a:path>
              <a:path w="1622425" h="784860">
                <a:moveTo>
                  <a:pt x="740003" y="64592"/>
                </a:moveTo>
                <a:lnTo>
                  <a:pt x="725081" y="60871"/>
                </a:lnTo>
                <a:lnTo>
                  <a:pt x="709942" y="58229"/>
                </a:lnTo>
                <a:lnTo>
                  <a:pt x="694613" y="56629"/>
                </a:lnTo>
                <a:lnTo>
                  <a:pt x="679081" y="56108"/>
                </a:lnTo>
                <a:lnTo>
                  <a:pt x="635025" y="61480"/>
                </a:lnTo>
                <a:lnTo>
                  <a:pt x="600760" y="77635"/>
                </a:lnTo>
                <a:lnTo>
                  <a:pt x="576275" y="104546"/>
                </a:lnTo>
                <a:lnTo>
                  <a:pt x="561594" y="142227"/>
                </a:lnTo>
                <a:lnTo>
                  <a:pt x="556691" y="190677"/>
                </a:lnTo>
                <a:lnTo>
                  <a:pt x="556691" y="256895"/>
                </a:lnTo>
                <a:lnTo>
                  <a:pt x="496824" y="344855"/>
                </a:lnTo>
                <a:lnTo>
                  <a:pt x="556691" y="344855"/>
                </a:lnTo>
                <a:lnTo>
                  <a:pt x="556691" y="766114"/>
                </a:lnTo>
                <a:lnTo>
                  <a:pt x="662127" y="766114"/>
                </a:lnTo>
                <a:lnTo>
                  <a:pt x="662127" y="344855"/>
                </a:lnTo>
                <a:lnTo>
                  <a:pt x="729399" y="256895"/>
                </a:lnTo>
                <a:lnTo>
                  <a:pt x="662127" y="256895"/>
                </a:lnTo>
                <a:lnTo>
                  <a:pt x="662127" y="199161"/>
                </a:lnTo>
                <a:lnTo>
                  <a:pt x="665238" y="178295"/>
                </a:lnTo>
                <a:lnTo>
                  <a:pt x="674585" y="163385"/>
                </a:lnTo>
                <a:lnTo>
                  <a:pt x="690143" y="154444"/>
                </a:lnTo>
                <a:lnTo>
                  <a:pt x="711923" y="151472"/>
                </a:lnTo>
                <a:lnTo>
                  <a:pt x="740003" y="156768"/>
                </a:lnTo>
                <a:lnTo>
                  <a:pt x="740003" y="64592"/>
                </a:lnTo>
                <a:close/>
              </a:path>
              <a:path w="1622425" h="784860">
                <a:moveTo>
                  <a:pt x="1051496" y="608622"/>
                </a:moveTo>
                <a:lnTo>
                  <a:pt x="942987" y="624611"/>
                </a:lnTo>
                <a:lnTo>
                  <a:pt x="942276" y="635101"/>
                </a:lnTo>
                <a:lnTo>
                  <a:pt x="941247" y="644004"/>
                </a:lnTo>
                <a:lnTo>
                  <a:pt x="911364" y="680796"/>
                </a:lnTo>
                <a:lnTo>
                  <a:pt x="896861" y="682396"/>
                </a:lnTo>
                <a:lnTo>
                  <a:pt x="876909" y="677456"/>
                </a:lnTo>
                <a:lnTo>
                  <a:pt x="862672" y="662660"/>
                </a:lnTo>
                <a:lnTo>
                  <a:pt x="854125" y="637997"/>
                </a:lnTo>
                <a:lnTo>
                  <a:pt x="851281" y="603465"/>
                </a:lnTo>
                <a:lnTo>
                  <a:pt x="851281" y="550481"/>
                </a:lnTo>
                <a:lnTo>
                  <a:pt x="1040447" y="519315"/>
                </a:lnTo>
                <a:lnTo>
                  <a:pt x="1041019" y="466344"/>
                </a:lnTo>
                <a:lnTo>
                  <a:pt x="1042187" y="358140"/>
                </a:lnTo>
                <a:lnTo>
                  <a:pt x="1042200" y="357022"/>
                </a:lnTo>
                <a:lnTo>
                  <a:pt x="1040053" y="323862"/>
                </a:lnTo>
                <a:lnTo>
                  <a:pt x="1039952" y="322313"/>
                </a:lnTo>
                <a:lnTo>
                  <a:pt x="1039888" y="321360"/>
                </a:lnTo>
                <a:lnTo>
                  <a:pt x="1033030" y="290068"/>
                </a:lnTo>
                <a:lnTo>
                  <a:pt x="1032929" y="289598"/>
                </a:lnTo>
                <a:lnTo>
                  <a:pt x="1031684" y="286613"/>
                </a:lnTo>
                <a:lnTo>
                  <a:pt x="1021346" y="261747"/>
                </a:lnTo>
                <a:lnTo>
                  <a:pt x="1005128" y="237807"/>
                </a:lnTo>
                <a:lnTo>
                  <a:pt x="984605" y="216687"/>
                </a:lnTo>
                <a:lnTo>
                  <a:pt x="961580" y="200888"/>
                </a:lnTo>
                <a:lnTo>
                  <a:pt x="943470" y="194310"/>
                </a:lnTo>
                <a:lnTo>
                  <a:pt x="943470" y="352844"/>
                </a:lnTo>
                <a:lnTo>
                  <a:pt x="943470" y="453885"/>
                </a:lnTo>
                <a:lnTo>
                  <a:pt x="851281" y="466344"/>
                </a:lnTo>
                <a:lnTo>
                  <a:pt x="851281" y="352844"/>
                </a:lnTo>
                <a:lnTo>
                  <a:pt x="854202" y="323862"/>
                </a:lnTo>
                <a:lnTo>
                  <a:pt x="862939" y="303161"/>
                </a:lnTo>
                <a:lnTo>
                  <a:pt x="877506" y="290753"/>
                </a:lnTo>
                <a:lnTo>
                  <a:pt x="897902" y="286613"/>
                </a:lnTo>
                <a:lnTo>
                  <a:pt x="917841" y="290753"/>
                </a:lnTo>
                <a:lnTo>
                  <a:pt x="932078" y="303161"/>
                </a:lnTo>
                <a:lnTo>
                  <a:pt x="940625" y="323862"/>
                </a:lnTo>
                <a:lnTo>
                  <a:pt x="943470" y="352844"/>
                </a:lnTo>
                <a:lnTo>
                  <a:pt x="943470" y="194310"/>
                </a:lnTo>
                <a:lnTo>
                  <a:pt x="934326" y="190969"/>
                </a:lnTo>
                <a:lnTo>
                  <a:pt x="901077" y="187540"/>
                </a:lnTo>
                <a:lnTo>
                  <a:pt x="865949" y="190588"/>
                </a:lnTo>
                <a:lnTo>
                  <a:pt x="807402" y="214947"/>
                </a:lnTo>
                <a:lnTo>
                  <a:pt x="765924" y="261378"/>
                </a:lnTo>
                <a:lnTo>
                  <a:pt x="745261" y="322313"/>
                </a:lnTo>
                <a:lnTo>
                  <a:pt x="742734" y="608622"/>
                </a:lnTo>
                <a:lnTo>
                  <a:pt x="744994" y="644004"/>
                </a:lnTo>
                <a:lnTo>
                  <a:pt x="763536" y="705726"/>
                </a:lnTo>
                <a:lnTo>
                  <a:pt x="802017" y="753605"/>
                </a:lnTo>
                <a:lnTo>
                  <a:pt x="859243" y="779310"/>
                </a:lnTo>
                <a:lnTo>
                  <a:pt x="894207" y="782523"/>
                </a:lnTo>
                <a:lnTo>
                  <a:pt x="931100" y="779780"/>
                </a:lnTo>
                <a:lnTo>
                  <a:pt x="963053" y="771588"/>
                </a:lnTo>
                <a:lnTo>
                  <a:pt x="990104" y="757923"/>
                </a:lnTo>
                <a:lnTo>
                  <a:pt x="1012228" y="738797"/>
                </a:lnTo>
                <a:lnTo>
                  <a:pt x="1011720" y="738263"/>
                </a:lnTo>
                <a:lnTo>
                  <a:pt x="1028954" y="713943"/>
                </a:lnTo>
                <a:lnTo>
                  <a:pt x="1041336" y="684237"/>
                </a:lnTo>
                <a:lnTo>
                  <a:pt x="1041730" y="682396"/>
                </a:lnTo>
                <a:lnTo>
                  <a:pt x="1048842" y="649122"/>
                </a:lnTo>
                <a:lnTo>
                  <a:pt x="1051496" y="608622"/>
                </a:lnTo>
                <a:close/>
              </a:path>
              <a:path w="1622425" h="784860">
                <a:moveTo>
                  <a:pt x="1374089" y="585508"/>
                </a:moveTo>
                <a:lnTo>
                  <a:pt x="1268387" y="603580"/>
                </a:lnTo>
                <a:lnTo>
                  <a:pt x="1267726" y="617842"/>
                </a:lnTo>
                <a:lnTo>
                  <a:pt x="1266698" y="633831"/>
                </a:lnTo>
                <a:lnTo>
                  <a:pt x="1248867" y="676046"/>
                </a:lnTo>
                <a:lnTo>
                  <a:pt x="1223289" y="682409"/>
                </a:lnTo>
                <a:lnTo>
                  <a:pt x="1203871" y="677468"/>
                </a:lnTo>
                <a:lnTo>
                  <a:pt x="1189990" y="662673"/>
                </a:lnTo>
                <a:lnTo>
                  <a:pt x="1181658" y="637997"/>
                </a:lnTo>
                <a:lnTo>
                  <a:pt x="1178877" y="603465"/>
                </a:lnTo>
                <a:lnTo>
                  <a:pt x="1178877" y="351815"/>
                </a:lnTo>
                <a:lnTo>
                  <a:pt x="1180769" y="322834"/>
                </a:lnTo>
                <a:lnTo>
                  <a:pt x="1187208" y="302133"/>
                </a:lnTo>
                <a:lnTo>
                  <a:pt x="1199324" y="289712"/>
                </a:lnTo>
                <a:lnTo>
                  <a:pt x="1218247" y="285572"/>
                </a:lnTo>
                <a:lnTo>
                  <a:pt x="1237678" y="289712"/>
                </a:lnTo>
                <a:lnTo>
                  <a:pt x="1251559" y="302133"/>
                </a:lnTo>
                <a:lnTo>
                  <a:pt x="1259890" y="322834"/>
                </a:lnTo>
                <a:lnTo>
                  <a:pt x="1262659" y="351815"/>
                </a:lnTo>
                <a:lnTo>
                  <a:pt x="1262659" y="447230"/>
                </a:lnTo>
                <a:lnTo>
                  <a:pt x="1368018" y="428536"/>
                </a:lnTo>
                <a:lnTo>
                  <a:pt x="1368018" y="352869"/>
                </a:lnTo>
                <a:lnTo>
                  <a:pt x="1358988" y="285445"/>
                </a:lnTo>
                <a:lnTo>
                  <a:pt x="1331874" y="233654"/>
                </a:lnTo>
                <a:lnTo>
                  <a:pt x="1284871" y="198285"/>
                </a:lnTo>
                <a:lnTo>
                  <a:pt x="1221346" y="186499"/>
                </a:lnTo>
                <a:lnTo>
                  <a:pt x="1188059" y="189547"/>
                </a:lnTo>
                <a:lnTo>
                  <a:pt x="1135164" y="213918"/>
                </a:lnTo>
                <a:lnTo>
                  <a:pt x="1095667" y="260337"/>
                </a:lnTo>
                <a:lnTo>
                  <a:pt x="1075524" y="321271"/>
                </a:lnTo>
                <a:lnTo>
                  <a:pt x="1072997" y="357098"/>
                </a:lnTo>
                <a:lnTo>
                  <a:pt x="1072997" y="606640"/>
                </a:lnTo>
                <a:lnTo>
                  <a:pt x="1082052" y="675640"/>
                </a:lnTo>
                <a:lnTo>
                  <a:pt x="1109167" y="730072"/>
                </a:lnTo>
                <a:lnTo>
                  <a:pt x="1156677" y="768629"/>
                </a:lnTo>
                <a:lnTo>
                  <a:pt x="1220711" y="781481"/>
                </a:lnTo>
                <a:lnTo>
                  <a:pt x="1267587" y="775233"/>
                </a:lnTo>
                <a:lnTo>
                  <a:pt x="1305928" y="757199"/>
                </a:lnTo>
                <a:lnTo>
                  <a:pt x="1335747" y="728421"/>
                </a:lnTo>
                <a:lnTo>
                  <a:pt x="1357058" y="689914"/>
                </a:lnTo>
                <a:lnTo>
                  <a:pt x="1369834" y="642734"/>
                </a:lnTo>
                <a:lnTo>
                  <a:pt x="1374089" y="587933"/>
                </a:lnTo>
                <a:lnTo>
                  <a:pt x="1374089" y="585508"/>
                </a:lnTo>
                <a:close/>
              </a:path>
              <a:path w="1622425" h="784860">
                <a:moveTo>
                  <a:pt x="1621967" y="260007"/>
                </a:moveTo>
                <a:lnTo>
                  <a:pt x="1543545" y="260007"/>
                </a:lnTo>
                <a:lnTo>
                  <a:pt x="1543545" y="97358"/>
                </a:lnTo>
                <a:lnTo>
                  <a:pt x="1438643" y="97358"/>
                </a:lnTo>
                <a:lnTo>
                  <a:pt x="1438643" y="260007"/>
                </a:lnTo>
                <a:lnTo>
                  <a:pt x="1373479" y="347954"/>
                </a:lnTo>
                <a:lnTo>
                  <a:pt x="1438643" y="347954"/>
                </a:lnTo>
                <a:lnTo>
                  <a:pt x="1438643" y="650011"/>
                </a:lnTo>
                <a:lnTo>
                  <a:pt x="1443545" y="698461"/>
                </a:lnTo>
                <a:lnTo>
                  <a:pt x="1458226" y="736142"/>
                </a:lnTo>
                <a:lnTo>
                  <a:pt x="1482699" y="763054"/>
                </a:lnTo>
                <a:lnTo>
                  <a:pt x="1516976" y="779208"/>
                </a:lnTo>
                <a:lnTo>
                  <a:pt x="1561045" y="784580"/>
                </a:lnTo>
                <a:lnTo>
                  <a:pt x="1577162" y="784021"/>
                </a:lnTo>
                <a:lnTo>
                  <a:pt x="1592681" y="782332"/>
                </a:lnTo>
                <a:lnTo>
                  <a:pt x="1607616" y="779526"/>
                </a:lnTo>
                <a:lnTo>
                  <a:pt x="1621967" y="775576"/>
                </a:lnTo>
                <a:lnTo>
                  <a:pt x="1621434" y="683387"/>
                </a:lnTo>
                <a:lnTo>
                  <a:pt x="1611528" y="685711"/>
                </a:lnTo>
                <a:lnTo>
                  <a:pt x="1603006" y="687362"/>
                </a:lnTo>
                <a:lnTo>
                  <a:pt x="1595894" y="688352"/>
                </a:lnTo>
                <a:lnTo>
                  <a:pt x="1590179" y="688682"/>
                </a:lnTo>
                <a:lnTo>
                  <a:pt x="1569783" y="685647"/>
                </a:lnTo>
                <a:lnTo>
                  <a:pt x="1555203" y="676503"/>
                </a:lnTo>
                <a:lnTo>
                  <a:pt x="1546466" y="661276"/>
                </a:lnTo>
                <a:lnTo>
                  <a:pt x="1543545" y="639940"/>
                </a:lnTo>
                <a:lnTo>
                  <a:pt x="1543545" y="347954"/>
                </a:lnTo>
                <a:lnTo>
                  <a:pt x="1621967" y="2600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5271" y="452091"/>
            <a:ext cx="714831" cy="7148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176738A-7EB8-BD69-8E52-517246E5D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61697"/>
              </p:ext>
            </p:extLst>
          </p:nvPr>
        </p:nvGraphicFramePr>
        <p:xfrm>
          <a:off x="577850" y="1031875"/>
          <a:ext cx="10363199" cy="312832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321940">
                  <a:extLst>
                    <a:ext uri="{9D8B030D-6E8A-4147-A177-3AD203B41FA5}">
                      <a16:colId xmlns:a16="http://schemas.microsoft.com/office/drawing/2014/main" val="2604800506"/>
                    </a:ext>
                  </a:extLst>
                </a:gridCol>
                <a:gridCol w="4590734">
                  <a:extLst>
                    <a:ext uri="{9D8B030D-6E8A-4147-A177-3AD203B41FA5}">
                      <a16:colId xmlns:a16="http://schemas.microsoft.com/office/drawing/2014/main" val="365240923"/>
                    </a:ext>
                  </a:extLst>
                </a:gridCol>
                <a:gridCol w="1153692">
                  <a:extLst>
                    <a:ext uri="{9D8B030D-6E8A-4147-A177-3AD203B41FA5}">
                      <a16:colId xmlns:a16="http://schemas.microsoft.com/office/drawing/2014/main" val="3125948441"/>
                    </a:ext>
                  </a:extLst>
                </a:gridCol>
                <a:gridCol w="1622778">
                  <a:extLst>
                    <a:ext uri="{9D8B030D-6E8A-4147-A177-3AD203B41FA5}">
                      <a16:colId xmlns:a16="http://schemas.microsoft.com/office/drawing/2014/main" val="3996342487"/>
                    </a:ext>
                  </a:extLst>
                </a:gridCol>
                <a:gridCol w="1674055">
                  <a:extLst>
                    <a:ext uri="{9D8B030D-6E8A-4147-A177-3AD203B41FA5}">
                      <a16:colId xmlns:a16="http://schemas.microsoft.com/office/drawing/2014/main" val="2831124382"/>
                    </a:ext>
                  </a:extLst>
                </a:gridCol>
              </a:tblGrid>
              <a:tr h="14560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Артикул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ндс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ЭФФЕКТ (БПЛ)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Вложение в </a:t>
                      </a:r>
                      <a:r>
                        <a:rPr lang="ru-RU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гофрокороб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extLst>
                  <a:ext uri="{0D108BD9-81ED-4DB2-BD59-A6C34878D82A}">
                    <a16:rowId xmlns:a16="http://schemas.microsoft.com/office/drawing/2014/main" val="4010218338"/>
                  </a:ext>
                </a:extLst>
              </a:tr>
              <a:tr h="83614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30527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 ДЕЛЬТА 419 Чистящее средство спрей для всех поверхностей и текстиля, 500 мл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687" marR="6687" marT="6687" marB="0" anchor="ctr"/>
                </a:tc>
                <a:extLst>
                  <a:ext uri="{0D108BD9-81ED-4DB2-BD59-A6C34878D82A}">
                    <a16:rowId xmlns:a16="http://schemas.microsoft.com/office/drawing/2014/main" val="1857373048"/>
                  </a:ext>
                </a:extLst>
              </a:tr>
              <a:tr h="83614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30529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 АЛЬФА 111 Средство санитарно-гигиеническое спрей универсал УЛЬТРА БЕЛЫЙ, 500 мл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" marR="6687" marT="6687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687" marR="6687" marT="6687" marB="0" anchor="ctr"/>
                </a:tc>
                <a:extLst>
                  <a:ext uri="{0D108BD9-81ED-4DB2-BD59-A6C34878D82A}">
                    <a16:rowId xmlns:a16="http://schemas.microsoft.com/office/drawing/2014/main" val="1703078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45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6350"/>
            <a:ext cx="7972425" cy="6492875"/>
            <a:chOff x="0" y="-6350"/>
            <a:chExt cx="7972425" cy="6492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795518" cy="6479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9822" y="-6350"/>
              <a:ext cx="4952494" cy="649269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327936" y="2188844"/>
            <a:ext cx="446405" cy="701040"/>
          </a:xfrm>
          <a:custGeom>
            <a:avLst/>
            <a:gdLst/>
            <a:ahLst/>
            <a:cxnLst/>
            <a:rect l="l" t="t" r="r" b="b"/>
            <a:pathLst>
              <a:path w="446404" h="701039">
                <a:moveTo>
                  <a:pt x="239890" y="8369"/>
                </a:moveTo>
                <a:lnTo>
                  <a:pt x="225158" y="4711"/>
                </a:lnTo>
                <a:lnTo>
                  <a:pt x="210223" y="2095"/>
                </a:lnTo>
                <a:lnTo>
                  <a:pt x="195110" y="520"/>
                </a:lnTo>
                <a:lnTo>
                  <a:pt x="179806" y="0"/>
                </a:lnTo>
                <a:lnTo>
                  <a:pt x="136334" y="5308"/>
                </a:lnTo>
                <a:lnTo>
                  <a:pt x="102514" y="21234"/>
                </a:lnTo>
                <a:lnTo>
                  <a:pt x="78371" y="47790"/>
                </a:lnTo>
                <a:lnTo>
                  <a:pt x="63881" y="84950"/>
                </a:lnTo>
                <a:lnTo>
                  <a:pt x="59055" y="132753"/>
                </a:lnTo>
                <a:lnTo>
                  <a:pt x="59055" y="198081"/>
                </a:lnTo>
                <a:lnTo>
                  <a:pt x="0" y="284848"/>
                </a:lnTo>
                <a:lnTo>
                  <a:pt x="59055" y="284848"/>
                </a:lnTo>
                <a:lnTo>
                  <a:pt x="59055" y="700430"/>
                </a:lnTo>
                <a:lnTo>
                  <a:pt x="163068" y="700430"/>
                </a:lnTo>
                <a:lnTo>
                  <a:pt x="163068" y="284848"/>
                </a:lnTo>
                <a:lnTo>
                  <a:pt x="229438" y="198081"/>
                </a:lnTo>
                <a:lnTo>
                  <a:pt x="163068" y="198081"/>
                </a:lnTo>
                <a:lnTo>
                  <a:pt x="163068" y="141122"/>
                </a:lnTo>
                <a:lnTo>
                  <a:pt x="166128" y="120535"/>
                </a:lnTo>
                <a:lnTo>
                  <a:pt x="175348" y="105829"/>
                </a:lnTo>
                <a:lnTo>
                  <a:pt x="190703" y="97015"/>
                </a:lnTo>
                <a:lnTo>
                  <a:pt x="212204" y="94081"/>
                </a:lnTo>
                <a:lnTo>
                  <a:pt x="239890" y="99301"/>
                </a:lnTo>
                <a:lnTo>
                  <a:pt x="239890" y="8369"/>
                </a:lnTo>
                <a:close/>
              </a:path>
              <a:path w="446404" h="701039">
                <a:moveTo>
                  <a:pt x="446163" y="8369"/>
                </a:moveTo>
                <a:lnTo>
                  <a:pt x="431431" y="4711"/>
                </a:lnTo>
                <a:lnTo>
                  <a:pt x="416509" y="2095"/>
                </a:lnTo>
                <a:lnTo>
                  <a:pt x="401383" y="520"/>
                </a:lnTo>
                <a:lnTo>
                  <a:pt x="386067" y="0"/>
                </a:lnTo>
                <a:lnTo>
                  <a:pt x="342595" y="5308"/>
                </a:lnTo>
                <a:lnTo>
                  <a:pt x="308787" y="21234"/>
                </a:lnTo>
                <a:lnTo>
                  <a:pt x="284645" y="47790"/>
                </a:lnTo>
                <a:lnTo>
                  <a:pt x="270154" y="84950"/>
                </a:lnTo>
                <a:lnTo>
                  <a:pt x="265328" y="132753"/>
                </a:lnTo>
                <a:lnTo>
                  <a:pt x="265328" y="198081"/>
                </a:lnTo>
                <a:lnTo>
                  <a:pt x="206273" y="284848"/>
                </a:lnTo>
                <a:lnTo>
                  <a:pt x="265328" y="284848"/>
                </a:lnTo>
                <a:lnTo>
                  <a:pt x="265328" y="700430"/>
                </a:lnTo>
                <a:lnTo>
                  <a:pt x="369341" y="700430"/>
                </a:lnTo>
                <a:lnTo>
                  <a:pt x="369341" y="284848"/>
                </a:lnTo>
                <a:lnTo>
                  <a:pt x="435711" y="198081"/>
                </a:lnTo>
                <a:lnTo>
                  <a:pt x="369341" y="198081"/>
                </a:lnTo>
                <a:lnTo>
                  <a:pt x="369341" y="141122"/>
                </a:lnTo>
                <a:lnTo>
                  <a:pt x="372414" y="120535"/>
                </a:lnTo>
                <a:lnTo>
                  <a:pt x="381622" y="105829"/>
                </a:lnTo>
                <a:lnTo>
                  <a:pt x="396976" y="97015"/>
                </a:lnTo>
                <a:lnTo>
                  <a:pt x="418465" y="94081"/>
                </a:lnTo>
                <a:lnTo>
                  <a:pt x="446163" y="99301"/>
                </a:lnTo>
                <a:lnTo>
                  <a:pt x="446163" y="83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99030" y="2229542"/>
            <a:ext cx="245745" cy="678180"/>
          </a:xfrm>
          <a:custGeom>
            <a:avLst/>
            <a:gdLst/>
            <a:ahLst/>
            <a:cxnLst/>
            <a:rect l="l" t="t" r="r" b="b"/>
            <a:pathLst>
              <a:path w="245745" h="678180">
                <a:moveTo>
                  <a:pt x="167779" y="0"/>
                </a:moveTo>
                <a:lnTo>
                  <a:pt x="64287" y="0"/>
                </a:lnTo>
                <a:lnTo>
                  <a:pt x="64287" y="160451"/>
                </a:lnTo>
                <a:lnTo>
                  <a:pt x="0" y="247218"/>
                </a:lnTo>
                <a:lnTo>
                  <a:pt x="64287" y="247218"/>
                </a:lnTo>
                <a:lnTo>
                  <a:pt x="64287" y="545198"/>
                </a:lnTo>
                <a:lnTo>
                  <a:pt x="69117" y="592991"/>
                </a:lnTo>
                <a:lnTo>
                  <a:pt x="83606" y="630162"/>
                </a:lnTo>
                <a:lnTo>
                  <a:pt x="107756" y="656712"/>
                </a:lnTo>
                <a:lnTo>
                  <a:pt x="141566" y="672641"/>
                </a:lnTo>
                <a:lnTo>
                  <a:pt x="185039" y="677951"/>
                </a:lnTo>
                <a:lnTo>
                  <a:pt x="200933" y="677396"/>
                </a:lnTo>
                <a:lnTo>
                  <a:pt x="216249" y="675732"/>
                </a:lnTo>
                <a:lnTo>
                  <a:pt x="230984" y="672957"/>
                </a:lnTo>
                <a:lnTo>
                  <a:pt x="245135" y="669074"/>
                </a:lnTo>
                <a:lnTo>
                  <a:pt x="244614" y="578129"/>
                </a:lnTo>
                <a:lnTo>
                  <a:pt x="234837" y="580413"/>
                </a:lnTo>
                <a:lnTo>
                  <a:pt x="226439" y="582044"/>
                </a:lnTo>
                <a:lnTo>
                  <a:pt x="219420" y="583022"/>
                </a:lnTo>
                <a:lnTo>
                  <a:pt x="213779" y="583349"/>
                </a:lnTo>
                <a:lnTo>
                  <a:pt x="193652" y="580345"/>
                </a:lnTo>
                <a:lnTo>
                  <a:pt x="179277" y="571333"/>
                </a:lnTo>
                <a:lnTo>
                  <a:pt x="170654" y="556308"/>
                </a:lnTo>
                <a:lnTo>
                  <a:pt x="167779" y="535266"/>
                </a:lnTo>
                <a:lnTo>
                  <a:pt x="167779" y="247218"/>
                </a:lnTo>
                <a:lnTo>
                  <a:pt x="245135" y="160451"/>
                </a:lnTo>
                <a:lnTo>
                  <a:pt x="167779" y="160451"/>
                </a:lnTo>
                <a:lnTo>
                  <a:pt x="167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76792" y="2317482"/>
            <a:ext cx="622935" cy="588010"/>
          </a:xfrm>
          <a:custGeom>
            <a:avLst/>
            <a:gdLst/>
            <a:ahLst/>
            <a:cxnLst/>
            <a:rect l="l" t="t" r="r" b="b"/>
            <a:pathLst>
              <a:path w="622934" h="588010">
                <a:moveTo>
                  <a:pt x="304596" y="416420"/>
                </a:moveTo>
                <a:lnTo>
                  <a:pt x="197548" y="432193"/>
                </a:lnTo>
                <a:lnTo>
                  <a:pt x="196850" y="442544"/>
                </a:lnTo>
                <a:lnTo>
                  <a:pt x="195834" y="451332"/>
                </a:lnTo>
                <a:lnTo>
                  <a:pt x="166357" y="487641"/>
                </a:lnTo>
                <a:lnTo>
                  <a:pt x="152044" y="489204"/>
                </a:lnTo>
                <a:lnTo>
                  <a:pt x="132372" y="484339"/>
                </a:lnTo>
                <a:lnTo>
                  <a:pt x="118325" y="469734"/>
                </a:lnTo>
                <a:lnTo>
                  <a:pt x="109893" y="445401"/>
                </a:lnTo>
                <a:lnTo>
                  <a:pt x="107086" y="411327"/>
                </a:lnTo>
                <a:lnTo>
                  <a:pt x="107086" y="359067"/>
                </a:lnTo>
                <a:lnTo>
                  <a:pt x="293700" y="328320"/>
                </a:lnTo>
                <a:lnTo>
                  <a:pt x="294259" y="276059"/>
                </a:lnTo>
                <a:lnTo>
                  <a:pt x="295414" y="169316"/>
                </a:lnTo>
                <a:lnTo>
                  <a:pt x="295427" y="168211"/>
                </a:lnTo>
                <a:lnTo>
                  <a:pt x="293306" y="135509"/>
                </a:lnTo>
                <a:lnTo>
                  <a:pt x="285051" y="98755"/>
                </a:lnTo>
                <a:lnTo>
                  <a:pt x="274853" y="74231"/>
                </a:lnTo>
                <a:lnTo>
                  <a:pt x="258851" y="50609"/>
                </a:lnTo>
                <a:lnTo>
                  <a:pt x="238594" y="29781"/>
                </a:lnTo>
                <a:lnTo>
                  <a:pt x="215900" y="14185"/>
                </a:lnTo>
                <a:lnTo>
                  <a:pt x="198031" y="7696"/>
                </a:lnTo>
                <a:lnTo>
                  <a:pt x="198031" y="164096"/>
                </a:lnTo>
                <a:lnTo>
                  <a:pt x="198031" y="263766"/>
                </a:lnTo>
                <a:lnTo>
                  <a:pt x="107086" y="276059"/>
                </a:lnTo>
                <a:lnTo>
                  <a:pt x="107086" y="164096"/>
                </a:lnTo>
                <a:lnTo>
                  <a:pt x="109956" y="135509"/>
                </a:lnTo>
                <a:lnTo>
                  <a:pt x="118579" y="115087"/>
                </a:lnTo>
                <a:lnTo>
                  <a:pt x="132956" y="102844"/>
                </a:lnTo>
                <a:lnTo>
                  <a:pt x="153073" y="98755"/>
                </a:lnTo>
                <a:lnTo>
                  <a:pt x="172732" y="102844"/>
                </a:lnTo>
                <a:lnTo>
                  <a:pt x="186791" y="115087"/>
                </a:lnTo>
                <a:lnTo>
                  <a:pt x="195224" y="135509"/>
                </a:lnTo>
                <a:lnTo>
                  <a:pt x="198031" y="164096"/>
                </a:lnTo>
                <a:lnTo>
                  <a:pt x="198031" y="7696"/>
                </a:lnTo>
                <a:lnTo>
                  <a:pt x="189014" y="4406"/>
                </a:lnTo>
                <a:lnTo>
                  <a:pt x="156210" y="1016"/>
                </a:lnTo>
                <a:lnTo>
                  <a:pt x="121551" y="4025"/>
                </a:lnTo>
                <a:lnTo>
                  <a:pt x="63792" y="28067"/>
                </a:lnTo>
                <a:lnTo>
                  <a:pt x="22872" y="73863"/>
                </a:lnTo>
                <a:lnTo>
                  <a:pt x="2489" y="133972"/>
                </a:lnTo>
                <a:lnTo>
                  <a:pt x="0" y="416420"/>
                </a:lnTo>
                <a:lnTo>
                  <a:pt x="2222" y="451332"/>
                </a:lnTo>
                <a:lnTo>
                  <a:pt x="20523" y="512216"/>
                </a:lnTo>
                <a:lnTo>
                  <a:pt x="58483" y="559447"/>
                </a:lnTo>
                <a:lnTo>
                  <a:pt x="114935" y="584809"/>
                </a:lnTo>
                <a:lnTo>
                  <a:pt x="149428" y="587971"/>
                </a:lnTo>
                <a:lnTo>
                  <a:pt x="185813" y="585279"/>
                </a:lnTo>
                <a:lnTo>
                  <a:pt x="217347" y="577189"/>
                </a:lnTo>
                <a:lnTo>
                  <a:pt x="244030" y="563714"/>
                </a:lnTo>
                <a:lnTo>
                  <a:pt x="265861" y="544842"/>
                </a:lnTo>
                <a:lnTo>
                  <a:pt x="265353" y="544309"/>
                </a:lnTo>
                <a:lnTo>
                  <a:pt x="282359" y="520331"/>
                </a:lnTo>
                <a:lnTo>
                  <a:pt x="294563" y="491020"/>
                </a:lnTo>
                <a:lnTo>
                  <a:pt x="294957" y="489204"/>
                </a:lnTo>
                <a:lnTo>
                  <a:pt x="301980" y="456387"/>
                </a:lnTo>
                <a:lnTo>
                  <a:pt x="304596" y="416420"/>
                </a:lnTo>
                <a:close/>
              </a:path>
              <a:path w="622934" h="588010">
                <a:moveTo>
                  <a:pt x="622846" y="393623"/>
                </a:moveTo>
                <a:lnTo>
                  <a:pt x="518566" y="411454"/>
                </a:lnTo>
                <a:lnTo>
                  <a:pt x="516890" y="441299"/>
                </a:lnTo>
                <a:lnTo>
                  <a:pt x="515531" y="455320"/>
                </a:lnTo>
                <a:lnTo>
                  <a:pt x="488022" y="487641"/>
                </a:lnTo>
                <a:lnTo>
                  <a:pt x="474078" y="489216"/>
                </a:lnTo>
                <a:lnTo>
                  <a:pt x="454901" y="484339"/>
                </a:lnTo>
                <a:lnTo>
                  <a:pt x="441210" y="469747"/>
                </a:lnTo>
                <a:lnTo>
                  <a:pt x="432993" y="445401"/>
                </a:lnTo>
                <a:lnTo>
                  <a:pt x="430263" y="411340"/>
                </a:lnTo>
                <a:lnTo>
                  <a:pt x="430263" y="163080"/>
                </a:lnTo>
                <a:lnTo>
                  <a:pt x="432130" y="134493"/>
                </a:lnTo>
                <a:lnTo>
                  <a:pt x="438467" y="114071"/>
                </a:lnTo>
                <a:lnTo>
                  <a:pt x="450418" y="101815"/>
                </a:lnTo>
                <a:lnTo>
                  <a:pt x="469099" y="97739"/>
                </a:lnTo>
                <a:lnTo>
                  <a:pt x="488264" y="101815"/>
                </a:lnTo>
                <a:lnTo>
                  <a:pt x="501954" y="114071"/>
                </a:lnTo>
                <a:lnTo>
                  <a:pt x="510171" y="134493"/>
                </a:lnTo>
                <a:lnTo>
                  <a:pt x="512914" y="163080"/>
                </a:lnTo>
                <a:lnTo>
                  <a:pt x="512914" y="257213"/>
                </a:lnTo>
                <a:lnTo>
                  <a:pt x="616851" y="238772"/>
                </a:lnTo>
                <a:lnTo>
                  <a:pt x="616851" y="164122"/>
                </a:lnTo>
                <a:lnTo>
                  <a:pt x="607936" y="97612"/>
                </a:lnTo>
                <a:lnTo>
                  <a:pt x="581202" y="46520"/>
                </a:lnTo>
                <a:lnTo>
                  <a:pt x="534822" y="11620"/>
                </a:lnTo>
                <a:lnTo>
                  <a:pt x="472160" y="0"/>
                </a:lnTo>
                <a:lnTo>
                  <a:pt x="439305" y="2997"/>
                </a:lnTo>
                <a:lnTo>
                  <a:pt x="387134" y="27051"/>
                </a:lnTo>
                <a:lnTo>
                  <a:pt x="348170" y="72847"/>
                </a:lnTo>
                <a:lnTo>
                  <a:pt x="328295" y="132956"/>
                </a:lnTo>
                <a:lnTo>
                  <a:pt x="325818" y="168300"/>
                </a:lnTo>
                <a:lnTo>
                  <a:pt x="325818" y="414477"/>
                </a:lnTo>
                <a:lnTo>
                  <a:pt x="334733" y="482536"/>
                </a:lnTo>
                <a:lnTo>
                  <a:pt x="361492" y="536244"/>
                </a:lnTo>
                <a:lnTo>
                  <a:pt x="408355" y="574268"/>
                </a:lnTo>
                <a:lnTo>
                  <a:pt x="471538" y="586955"/>
                </a:lnTo>
                <a:lnTo>
                  <a:pt x="517766" y="580796"/>
                </a:lnTo>
                <a:lnTo>
                  <a:pt x="555599" y="563003"/>
                </a:lnTo>
                <a:lnTo>
                  <a:pt x="585012" y="534606"/>
                </a:lnTo>
                <a:lnTo>
                  <a:pt x="606031" y="496620"/>
                </a:lnTo>
                <a:lnTo>
                  <a:pt x="618642" y="450088"/>
                </a:lnTo>
                <a:lnTo>
                  <a:pt x="622846" y="396024"/>
                </a:lnTo>
                <a:lnTo>
                  <a:pt x="622846" y="393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44067" y="2133500"/>
            <a:ext cx="326390" cy="756285"/>
          </a:xfrm>
          <a:custGeom>
            <a:avLst/>
            <a:gdLst/>
            <a:ahLst/>
            <a:cxnLst/>
            <a:rect l="l" t="t" r="r" b="b"/>
            <a:pathLst>
              <a:path w="326390" h="756285">
                <a:moveTo>
                  <a:pt x="325882" y="0"/>
                </a:moveTo>
                <a:lnTo>
                  <a:pt x="0" y="0"/>
                </a:lnTo>
                <a:lnTo>
                  <a:pt x="0" y="755764"/>
                </a:lnTo>
                <a:lnTo>
                  <a:pt x="303657" y="755764"/>
                </a:lnTo>
                <a:lnTo>
                  <a:pt x="303657" y="642340"/>
                </a:lnTo>
                <a:lnTo>
                  <a:pt x="116547" y="642340"/>
                </a:lnTo>
                <a:lnTo>
                  <a:pt x="116547" y="416560"/>
                </a:lnTo>
                <a:lnTo>
                  <a:pt x="251396" y="416560"/>
                </a:lnTo>
                <a:lnTo>
                  <a:pt x="251396" y="307327"/>
                </a:lnTo>
                <a:lnTo>
                  <a:pt x="116547" y="307327"/>
                </a:lnTo>
                <a:lnTo>
                  <a:pt x="116547" y="109232"/>
                </a:lnTo>
                <a:lnTo>
                  <a:pt x="265201" y="109232"/>
                </a:lnTo>
                <a:lnTo>
                  <a:pt x="3258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56018" y="3203518"/>
            <a:ext cx="3832632" cy="1011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ts val="3920"/>
              </a:lnSpc>
              <a:spcBef>
                <a:spcPts val="90"/>
              </a:spcBef>
            </a:pPr>
            <a:r>
              <a:rPr sz="3600" b="1" spc="-10" dirty="0">
                <a:latin typeface="Montserrat"/>
                <a:cs typeface="Montserrat"/>
              </a:rPr>
              <a:t>СПАСИБО</a:t>
            </a:r>
            <a:endParaRPr sz="3600" dirty="0">
              <a:latin typeface="Montserrat"/>
              <a:cs typeface="Montserrat"/>
            </a:endParaRPr>
          </a:p>
          <a:p>
            <a:pPr marL="12700">
              <a:lnSpc>
                <a:spcPts val="3920"/>
              </a:lnSpc>
            </a:pPr>
            <a:r>
              <a:rPr sz="3600" b="1" spc="-80" dirty="0">
                <a:latin typeface="Montserrat"/>
                <a:cs typeface="Montserrat"/>
              </a:rPr>
              <a:t>ЗА</a:t>
            </a:r>
            <a:r>
              <a:rPr sz="3600" b="1" spc="-170" dirty="0">
                <a:latin typeface="Montserrat"/>
                <a:cs typeface="Montserrat"/>
              </a:rPr>
              <a:t> </a:t>
            </a:r>
            <a:r>
              <a:rPr sz="3600" b="1" spc="-90" dirty="0">
                <a:latin typeface="Montserrat"/>
                <a:cs typeface="Montserrat"/>
              </a:rPr>
              <a:t>ВНИМАНИЕ</a:t>
            </a:r>
            <a:r>
              <a:rPr lang="ru-RU" sz="3600" b="1" spc="-90" dirty="0">
                <a:latin typeface="Montserrat"/>
                <a:cs typeface="Montserrat"/>
              </a:rPr>
              <a:t>!</a:t>
            </a:r>
            <a:endParaRPr sz="36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9027" y="2907130"/>
            <a:ext cx="4490085" cy="14224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9230" marR="5080" indent="-177165">
              <a:lnSpc>
                <a:spcPts val="1700"/>
              </a:lnSpc>
              <a:spcBef>
                <a:spcPts val="240"/>
              </a:spcBef>
            </a:pPr>
            <a:r>
              <a:rPr sz="15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sz="1500" spc="-55" dirty="0">
                <a:solidFill>
                  <a:srgbClr val="F5821F"/>
                </a:solidFill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Разработана</a:t>
            </a:r>
            <a:r>
              <a:rPr sz="1500" spc="-55" dirty="0">
                <a:latin typeface="Montserrat"/>
                <a:cs typeface="Montserrat"/>
              </a:rPr>
              <a:t> </a:t>
            </a:r>
            <a:r>
              <a:rPr sz="1500" spc="-60" dirty="0">
                <a:latin typeface="Montserrat"/>
                <a:cs typeface="Montserrat"/>
              </a:rPr>
              <a:t>для</a:t>
            </a:r>
            <a:r>
              <a:rPr sz="1500" spc="-55" dirty="0"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регулярной</a:t>
            </a:r>
            <a:r>
              <a:rPr sz="1500" spc="-55" dirty="0">
                <a:latin typeface="Montserrat"/>
                <a:cs typeface="Montserrat"/>
              </a:rPr>
              <a:t> </a:t>
            </a:r>
            <a:r>
              <a:rPr sz="1500" spc="-60" dirty="0">
                <a:latin typeface="Montserrat"/>
                <a:cs typeface="Montserrat"/>
              </a:rPr>
              <a:t>уборки</a:t>
            </a:r>
            <a:r>
              <a:rPr sz="1500" spc="-55" dirty="0">
                <a:latin typeface="Montserrat"/>
                <a:cs typeface="Montserrat"/>
              </a:rPr>
              <a:t> </a:t>
            </a:r>
            <a:r>
              <a:rPr sz="1500" spc="-35" dirty="0">
                <a:latin typeface="Montserrat"/>
                <a:cs typeface="Montserrat"/>
              </a:rPr>
              <a:t>туалетов </a:t>
            </a:r>
            <a:r>
              <a:rPr sz="1500" spc="-40" dirty="0">
                <a:latin typeface="Montserrat"/>
                <a:cs typeface="Montserrat"/>
              </a:rPr>
              <a:t>и</a:t>
            </a:r>
            <a:r>
              <a:rPr sz="1500" spc="-60" dirty="0">
                <a:latin typeface="Montserrat"/>
                <a:cs typeface="Montserrat"/>
              </a:rPr>
              <a:t> ванных </a:t>
            </a:r>
            <a:r>
              <a:rPr sz="1500" spc="-10" dirty="0">
                <a:latin typeface="Montserrat"/>
                <a:cs typeface="Montserrat"/>
              </a:rPr>
              <a:t>комнат.</a:t>
            </a:r>
            <a:endParaRPr sz="1500">
              <a:latin typeface="Montserrat"/>
              <a:cs typeface="Montserrat"/>
            </a:endParaRPr>
          </a:p>
          <a:p>
            <a:pPr marL="189230" marR="533400" indent="-177165">
              <a:lnSpc>
                <a:spcPts val="1700"/>
              </a:lnSpc>
              <a:spcBef>
                <a:spcPts val="1195"/>
              </a:spcBef>
            </a:pPr>
            <a:r>
              <a:rPr sz="15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sz="1500" spc="-30" dirty="0">
                <a:solidFill>
                  <a:srgbClr val="F5821F"/>
                </a:solidFill>
                <a:latin typeface="Montserrat"/>
                <a:cs typeface="Montserrat"/>
              </a:rPr>
              <a:t> </a:t>
            </a:r>
            <a:r>
              <a:rPr sz="1500" spc="-75" dirty="0">
                <a:latin typeface="Montserrat"/>
                <a:cs typeface="Montserrat"/>
              </a:rPr>
              <a:t>Антибактериальное</a:t>
            </a:r>
            <a:r>
              <a:rPr sz="1500" spc="-30" dirty="0"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действие,</a:t>
            </a:r>
            <a:r>
              <a:rPr sz="1500" spc="-25" dirty="0">
                <a:latin typeface="Montserrat"/>
                <a:cs typeface="Montserrat"/>
              </a:rPr>
              <a:t> </a:t>
            </a:r>
            <a:r>
              <a:rPr sz="1500" spc="-30" dirty="0">
                <a:latin typeface="Montserrat"/>
                <a:cs typeface="Montserrat"/>
              </a:rPr>
              <a:t>удаление </a:t>
            </a:r>
            <a:r>
              <a:rPr sz="1500" spc="-75" dirty="0">
                <a:latin typeface="Montserrat"/>
                <a:cs typeface="Montserrat"/>
              </a:rPr>
              <a:t>известкового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65" dirty="0">
                <a:latin typeface="Montserrat"/>
                <a:cs typeface="Montserrat"/>
              </a:rPr>
              <a:t>налета,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65" dirty="0">
                <a:latin typeface="Montserrat"/>
                <a:cs typeface="Montserrat"/>
              </a:rPr>
              <a:t>мыла</a:t>
            </a:r>
            <a:r>
              <a:rPr sz="1500" spc="-45" dirty="0">
                <a:latin typeface="Montserrat"/>
                <a:cs typeface="Montserrat"/>
              </a:rPr>
              <a:t> </a:t>
            </a:r>
            <a:r>
              <a:rPr sz="1500" spc="-40" dirty="0">
                <a:latin typeface="Montserrat"/>
                <a:cs typeface="Montserrat"/>
              </a:rPr>
              <a:t>и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20" dirty="0">
                <a:latin typeface="Montserrat"/>
                <a:cs typeface="Montserrat"/>
              </a:rPr>
              <a:t>ржавчины.</a:t>
            </a:r>
            <a:endParaRPr sz="15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5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sz="1500" spc="-60" dirty="0">
                <a:solidFill>
                  <a:srgbClr val="F5821F"/>
                </a:solidFill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Безопасна</a:t>
            </a:r>
            <a:r>
              <a:rPr sz="1500" spc="-60" dirty="0">
                <a:latin typeface="Montserrat"/>
                <a:cs typeface="Montserrat"/>
              </a:rPr>
              <a:t> для </a:t>
            </a:r>
            <a:r>
              <a:rPr sz="1500" spc="-10" dirty="0">
                <a:latin typeface="Montserrat"/>
                <a:cs typeface="Montserrat"/>
              </a:rPr>
              <a:t>покрытий.</a:t>
            </a:r>
            <a:endParaRPr sz="1500">
              <a:latin typeface="Montserrat"/>
              <a:cs typeface="Montserra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98"/>
            <a:ext cx="5887598" cy="6477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27257" y="788592"/>
            <a:ext cx="3654425" cy="169989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1010"/>
              </a:spcBef>
            </a:pPr>
            <a:r>
              <a:rPr sz="4350" b="1" spc="-20" dirty="0">
                <a:solidFill>
                  <a:srgbClr val="6F6E6E"/>
                </a:solidFill>
                <a:latin typeface="Montserrat"/>
                <a:cs typeface="Montserrat"/>
              </a:rPr>
              <a:t>ALFA</a:t>
            </a:r>
            <a:endParaRPr sz="4350">
              <a:latin typeface="Montserrat"/>
              <a:cs typeface="Montserrat"/>
            </a:endParaRPr>
          </a:p>
          <a:p>
            <a:pPr marL="12700" marR="5080" indent="8255" algn="ctr">
              <a:lnSpc>
                <a:spcPts val="3100"/>
              </a:lnSpc>
              <a:spcBef>
                <a:spcPts val="910"/>
              </a:spcBef>
            </a:pPr>
            <a:r>
              <a:rPr sz="2800" b="0" spc="-10" dirty="0">
                <a:solidFill>
                  <a:srgbClr val="6F6E6E"/>
                </a:solidFill>
                <a:latin typeface="Montserrat"/>
                <a:cs typeface="Montserrat"/>
              </a:rPr>
              <a:t>ЭФФЕКТИВНАЯ </a:t>
            </a:r>
            <a:r>
              <a:rPr sz="2800" b="0" spc="-100" dirty="0">
                <a:solidFill>
                  <a:srgbClr val="6F6E6E"/>
                </a:solidFill>
                <a:latin typeface="Montserrat"/>
                <a:cs typeface="Montserrat"/>
              </a:rPr>
              <a:t>УБОРКА</a:t>
            </a:r>
            <a:r>
              <a:rPr sz="2800" b="0" spc="-140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sz="2800" b="0" spc="-80" dirty="0">
                <a:solidFill>
                  <a:srgbClr val="6F6E6E"/>
                </a:solidFill>
                <a:latin typeface="Montserrat"/>
                <a:cs typeface="Montserrat"/>
              </a:rPr>
              <a:t>САНУЗЛОВ</a:t>
            </a:r>
            <a:endParaRPr sz="2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5513" y="2"/>
            <a:ext cx="2031364" cy="1123950"/>
          </a:xfrm>
          <a:custGeom>
            <a:avLst/>
            <a:gdLst/>
            <a:ahLst/>
            <a:cxnLst/>
            <a:rect l="l" t="t" r="r" b="b"/>
            <a:pathLst>
              <a:path w="2031365" h="1123950">
                <a:moveTo>
                  <a:pt x="2030755" y="0"/>
                </a:moveTo>
                <a:lnTo>
                  <a:pt x="0" y="0"/>
                </a:lnTo>
                <a:lnTo>
                  <a:pt x="0" y="758469"/>
                </a:lnTo>
                <a:lnTo>
                  <a:pt x="3331" y="807995"/>
                </a:lnTo>
                <a:lnTo>
                  <a:pt x="13036" y="855495"/>
                </a:lnTo>
                <a:lnTo>
                  <a:pt x="28680" y="900535"/>
                </a:lnTo>
                <a:lnTo>
                  <a:pt x="49827" y="942680"/>
                </a:lnTo>
                <a:lnTo>
                  <a:pt x="76044" y="981495"/>
                </a:lnTo>
                <a:lnTo>
                  <a:pt x="106894" y="1016546"/>
                </a:lnTo>
                <a:lnTo>
                  <a:pt x="141943" y="1047397"/>
                </a:lnTo>
                <a:lnTo>
                  <a:pt x="180757" y="1073613"/>
                </a:lnTo>
                <a:lnTo>
                  <a:pt x="222901" y="1094761"/>
                </a:lnTo>
                <a:lnTo>
                  <a:pt x="267939" y="1110405"/>
                </a:lnTo>
                <a:lnTo>
                  <a:pt x="315437" y="1120110"/>
                </a:lnTo>
                <a:lnTo>
                  <a:pt x="364959" y="1123441"/>
                </a:lnTo>
                <a:lnTo>
                  <a:pt x="1665782" y="1123441"/>
                </a:lnTo>
                <a:lnTo>
                  <a:pt x="1715305" y="1120110"/>
                </a:lnTo>
                <a:lnTo>
                  <a:pt x="1762804" y="1110405"/>
                </a:lnTo>
                <a:lnTo>
                  <a:pt x="1807843" y="1094761"/>
                </a:lnTo>
                <a:lnTo>
                  <a:pt x="1849988" y="1073613"/>
                </a:lnTo>
                <a:lnTo>
                  <a:pt x="1888803" y="1047397"/>
                </a:lnTo>
                <a:lnTo>
                  <a:pt x="1923854" y="1016546"/>
                </a:lnTo>
                <a:lnTo>
                  <a:pt x="1954706" y="981495"/>
                </a:lnTo>
                <a:lnTo>
                  <a:pt x="1980924" y="942680"/>
                </a:lnTo>
                <a:lnTo>
                  <a:pt x="2002073" y="900535"/>
                </a:lnTo>
                <a:lnTo>
                  <a:pt x="2017717" y="855495"/>
                </a:lnTo>
                <a:lnTo>
                  <a:pt x="2027423" y="807995"/>
                </a:lnTo>
                <a:lnTo>
                  <a:pt x="2030755" y="758469"/>
                </a:lnTo>
                <a:lnTo>
                  <a:pt x="2030755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52814" y="325506"/>
            <a:ext cx="1909547" cy="5834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10"/>
              </a:spcBef>
            </a:pPr>
            <a:r>
              <a:rPr sz="3700" b="1" spc="-20" dirty="0">
                <a:solidFill>
                  <a:srgbClr val="FFFFFF"/>
                </a:solidFill>
                <a:latin typeface="Montserrat"/>
                <a:cs typeface="Montserrat"/>
              </a:rPr>
              <a:t>pH</a:t>
            </a:r>
            <a:r>
              <a:rPr sz="3700" b="1" spc="-2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lang="ru-RU" sz="3700" b="1" spc="-25" dirty="0">
                <a:solidFill>
                  <a:srgbClr val="FFFFFF"/>
                </a:solidFill>
                <a:latin typeface="Montserrat"/>
                <a:cs typeface="Montserrat"/>
              </a:rPr>
              <a:t>11</a:t>
            </a:r>
            <a:r>
              <a:rPr sz="3700" b="1" spc="-25" dirty="0">
                <a:solidFill>
                  <a:srgbClr val="FFFFFF"/>
                </a:solidFill>
                <a:latin typeface="Montserrat"/>
                <a:cs typeface="Montserrat"/>
              </a:rPr>
              <a:t>,</a:t>
            </a:r>
            <a:r>
              <a:rPr lang="ru-RU" sz="3700" b="1" spc="-25" dirty="0">
                <a:solidFill>
                  <a:srgbClr val="FFFFFF"/>
                </a:solidFill>
                <a:latin typeface="Montserrat"/>
                <a:cs typeface="Montserrat"/>
              </a:rPr>
              <a:t>5</a:t>
            </a:r>
            <a:endParaRPr sz="3700" dirty="0">
              <a:latin typeface="Montserrat"/>
              <a:cs typeface="Montserra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5819" y="149985"/>
            <a:ext cx="4664710" cy="1513812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5000" b="1" spc="-145" dirty="0">
                <a:solidFill>
                  <a:srgbClr val="6F6E6E"/>
                </a:solidFill>
                <a:latin typeface="Montserrat"/>
                <a:cs typeface="Montserrat"/>
              </a:rPr>
              <a:t>ALFA</a:t>
            </a:r>
            <a:r>
              <a:rPr sz="5000" b="1" spc="-225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sz="5000" b="1" spc="-25" dirty="0">
                <a:solidFill>
                  <a:srgbClr val="6F6E6E"/>
                </a:solidFill>
                <a:latin typeface="Montserrat"/>
                <a:cs typeface="Montserrat"/>
              </a:rPr>
              <a:t>1</a:t>
            </a:r>
            <a:r>
              <a:rPr lang="ru-RU" sz="5000" b="1" spc="-25" dirty="0">
                <a:solidFill>
                  <a:srgbClr val="6F6E6E"/>
                </a:solidFill>
                <a:latin typeface="Montserrat"/>
                <a:cs typeface="Montserrat"/>
              </a:rPr>
              <a:t>11</a:t>
            </a:r>
            <a:endParaRPr sz="5000" dirty="0">
              <a:latin typeface="Montserrat"/>
              <a:cs typeface="Montserrat"/>
            </a:endParaRPr>
          </a:p>
          <a:p>
            <a:pPr marL="12700" marR="5080">
              <a:lnSpc>
                <a:spcPct val="106500"/>
              </a:lnSpc>
              <a:spcBef>
                <a:spcPts val="225"/>
              </a:spcBef>
            </a:pPr>
            <a:r>
              <a:rPr lang="ru-RU" sz="1800" b="0" spc="-55" dirty="0">
                <a:solidFill>
                  <a:srgbClr val="6F6E6E"/>
                </a:solidFill>
                <a:latin typeface="Montserrat"/>
                <a:cs typeface="Montserrat"/>
              </a:rPr>
              <a:t>УНИВЕРСАЛЬНОЕ </a:t>
            </a:r>
            <a:r>
              <a:rPr sz="1800" b="0" spc="-55" dirty="0">
                <a:solidFill>
                  <a:srgbClr val="6F6E6E"/>
                </a:solidFill>
                <a:latin typeface="Montserrat"/>
                <a:cs typeface="Montserrat"/>
              </a:rPr>
              <a:t>СРЕДСТВО</a:t>
            </a:r>
            <a:r>
              <a:rPr lang="ru-RU" sz="1800" b="0" spc="-55" dirty="0">
                <a:solidFill>
                  <a:srgbClr val="6F6E6E"/>
                </a:solidFill>
                <a:latin typeface="Montserrat"/>
                <a:cs typeface="Montserrat"/>
              </a:rPr>
              <a:t>НА ОСНОВЕ АКТИВНОГО ХЛОРА</a:t>
            </a:r>
            <a:endParaRPr sz="1800" dirty="0">
              <a:latin typeface="Montserra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975" y="2028764"/>
            <a:ext cx="5400354" cy="353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6F6E6E"/>
                </a:solidFill>
                <a:latin typeface="Montserrat SemiBold"/>
                <a:cs typeface="Montserrat SemiBold"/>
              </a:rPr>
              <a:t>У</a:t>
            </a:r>
            <a:r>
              <a:rPr lang="ru-RU" sz="2000" b="1" spc="-10" dirty="0">
                <a:solidFill>
                  <a:srgbClr val="6F6E6E"/>
                </a:solidFill>
                <a:latin typeface="Montserrat SemiBold"/>
                <a:cs typeface="Montserrat SemiBold"/>
              </a:rPr>
              <a:t>ДАЛЯЕТ</a:t>
            </a:r>
            <a:r>
              <a:rPr sz="2000" b="1" spc="-10" dirty="0">
                <a:solidFill>
                  <a:srgbClr val="6F6E6E"/>
                </a:solidFill>
                <a:latin typeface="Montserrat SemiBold"/>
                <a:cs typeface="Montserrat SemiBold"/>
              </a:rPr>
              <a:t>:</a:t>
            </a:r>
            <a:endParaRPr sz="2000" dirty="0">
              <a:latin typeface="Montserrat SemiBold"/>
              <a:cs typeface="Montserrat SemiBold"/>
            </a:endParaRPr>
          </a:p>
          <a:p>
            <a:pPr marL="183515" marR="1936750">
              <a:lnSpc>
                <a:spcPts val="2300"/>
              </a:lnSpc>
              <a:spcBef>
                <a:spcPts val="229"/>
              </a:spcBef>
            </a:pPr>
            <a:r>
              <a:rPr lang="ru-RU" sz="2000" spc="-65" dirty="0">
                <a:solidFill>
                  <a:srgbClr val="6F6E6E"/>
                </a:solidFill>
                <a:latin typeface="Montserrat"/>
                <a:cs typeface="Montserrat"/>
              </a:rPr>
              <a:t>Черную плесень</a:t>
            </a:r>
            <a:r>
              <a:rPr sz="2000" spc="-20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endParaRPr lang="ru-RU" sz="2000" spc="-60" dirty="0">
              <a:solidFill>
                <a:srgbClr val="6F6E6E"/>
              </a:solidFill>
              <a:latin typeface="Montserrat"/>
              <a:cs typeface="Montserrat"/>
            </a:endParaRPr>
          </a:p>
          <a:p>
            <a:pPr marL="183515" marR="1936750">
              <a:lnSpc>
                <a:spcPts val="2300"/>
              </a:lnSpc>
              <a:spcBef>
                <a:spcPts val="229"/>
              </a:spcBef>
            </a:pPr>
            <a:r>
              <a:rPr lang="ru-RU" sz="2000" spc="-60" dirty="0">
                <a:solidFill>
                  <a:srgbClr val="6F6E6E"/>
                </a:solidFill>
                <a:latin typeface="Montserrat"/>
                <a:cs typeface="Montserrat"/>
              </a:rPr>
              <a:t>Грибок</a:t>
            </a:r>
            <a:br>
              <a:rPr lang="ru-RU" sz="2000" spc="-60" dirty="0">
                <a:solidFill>
                  <a:srgbClr val="6F6E6E"/>
                </a:solidFill>
                <a:latin typeface="Montserrat"/>
                <a:cs typeface="Montserrat"/>
              </a:rPr>
            </a:br>
            <a:r>
              <a:rPr lang="ru-RU" sz="2000" spc="-60" dirty="0">
                <a:solidFill>
                  <a:srgbClr val="6F6E6E"/>
                </a:solidFill>
                <a:latin typeface="Montserrat"/>
                <a:cs typeface="Montserrat"/>
              </a:rPr>
              <a:t>Застарелые загрязнения</a:t>
            </a:r>
            <a:endParaRPr lang="ru-RU" sz="2000" spc="-10" dirty="0">
              <a:solidFill>
                <a:srgbClr val="6F6E6E"/>
              </a:solidFill>
              <a:latin typeface="Montserrat"/>
              <a:cs typeface="Montserrat"/>
            </a:endParaRPr>
          </a:p>
          <a:p>
            <a:pPr marL="183515" marR="1936750">
              <a:lnSpc>
                <a:spcPts val="2300"/>
              </a:lnSpc>
              <a:spcBef>
                <a:spcPts val="229"/>
              </a:spcBef>
            </a:pPr>
            <a:endParaRPr sz="2000" dirty="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sz="2000" b="1" spc="-75" dirty="0">
                <a:solidFill>
                  <a:srgbClr val="6F6E6E"/>
                </a:solidFill>
                <a:latin typeface="Montserrat SemiBold"/>
                <a:cs typeface="Montserrat SemiBold"/>
              </a:rPr>
              <a:t>ПОДХОДИТ</a:t>
            </a:r>
            <a:r>
              <a:rPr sz="2000" b="1" spc="-90" dirty="0">
                <a:solidFill>
                  <a:srgbClr val="6F6E6E"/>
                </a:solidFill>
                <a:latin typeface="Montserrat SemiBold"/>
                <a:cs typeface="Montserrat SemiBold"/>
              </a:rPr>
              <a:t> </a:t>
            </a:r>
            <a:r>
              <a:rPr sz="2000" b="1" spc="-20" dirty="0">
                <a:solidFill>
                  <a:srgbClr val="6F6E6E"/>
                </a:solidFill>
                <a:latin typeface="Montserrat SemiBold"/>
                <a:cs typeface="Montserrat SemiBold"/>
              </a:rPr>
              <a:t>ДЛЯ:</a:t>
            </a:r>
            <a:endParaRPr sz="2000" dirty="0">
              <a:latin typeface="Montserrat SemiBold"/>
              <a:cs typeface="Montserrat SemiBold"/>
            </a:endParaRPr>
          </a:p>
          <a:p>
            <a:pPr marL="12700" marR="5080">
              <a:lnSpc>
                <a:spcPts val="2300"/>
              </a:lnSpc>
              <a:spcBef>
                <a:spcPts val="409"/>
              </a:spcBef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керамической плитки, фарфорового, фаянсового и пластикового оборудования</a:t>
            </a:r>
            <a:r>
              <a:rPr sz="2000" spc="-1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  <a:cs typeface="Montserrat"/>
              </a:rPr>
              <a:t>.</a:t>
            </a:r>
            <a:endParaRPr lang="ru-RU" sz="2000" spc="-1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  <a:cs typeface="Montserrat"/>
            </a:endParaRPr>
          </a:p>
          <a:p>
            <a:pPr marL="12700" marR="5080">
              <a:lnSpc>
                <a:spcPts val="2300"/>
              </a:lnSpc>
              <a:spcBef>
                <a:spcPts val="409"/>
              </a:spcBef>
            </a:pPr>
            <a:endParaRPr sz="2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  <a:cs typeface="Montserrat"/>
            </a:endParaRPr>
          </a:p>
          <a:p>
            <a:pPr>
              <a:spcBef>
                <a:spcPts val="484"/>
              </a:spcBef>
            </a:pPr>
            <a:r>
              <a:rPr lang="ru-RU" sz="2000" b="1" spc="-60" dirty="0">
                <a:solidFill>
                  <a:srgbClr val="F5821F"/>
                </a:solidFill>
                <a:latin typeface="Montserrat SemiBold"/>
                <a:cs typeface="Montserrat SemiBold"/>
              </a:rPr>
              <a:t>С АНТИМИКРОБНЫМ ЭФФЕКТОМ!</a:t>
            </a:r>
            <a:endParaRPr lang="ru-RU" sz="2000" dirty="0">
              <a:latin typeface="Montserrat SemiBold"/>
              <a:cs typeface="Montserrat SemiBold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485" y="2466578"/>
            <a:ext cx="102044" cy="10203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485" y="2783273"/>
            <a:ext cx="102044" cy="102031"/>
          </a:xfrm>
          <a:prstGeom prst="rect">
            <a:avLst/>
          </a:prstGeom>
        </p:spPr>
      </p:pic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C8A1E0D5-3BC9-7C41-1158-5D62CD497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575423"/>
              </p:ext>
            </p:extLst>
          </p:nvPr>
        </p:nvGraphicFramePr>
        <p:xfrm>
          <a:off x="5783118" y="4175578"/>
          <a:ext cx="5400675" cy="1438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4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ОБЪЁМ</a:t>
                      </a:r>
                      <a:endParaRPr sz="1300">
                        <a:latin typeface="Montserrat SemiBold"/>
                        <a:cs typeface="Montserrat SemiBold"/>
                      </a:endParaRPr>
                    </a:p>
                  </a:txBody>
                  <a:tcPr marL="0" marR="0" marT="6604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  <a:solidFill>
                      <a:srgbClr val="9D9D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20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АРТ.</a:t>
                      </a:r>
                      <a:endParaRPr sz="1300" dirty="0">
                        <a:latin typeface="Montserrat SemiBold"/>
                        <a:cs typeface="Montserrat SemiBold"/>
                      </a:endParaRPr>
                    </a:p>
                  </a:txBody>
                  <a:tcPr marL="0" marR="0" marT="6604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  <a:solidFill>
                      <a:srgbClr val="9D9D9C"/>
                    </a:solidFill>
                  </a:tcPr>
                </a:tc>
                <a:tc>
                  <a:txBody>
                    <a:bodyPr/>
                    <a:lstStyle/>
                    <a:p>
                      <a:pPr marL="684530" marR="108585" indent="-568325">
                        <a:lnSpc>
                          <a:spcPts val="1500"/>
                        </a:lnSpc>
                        <a:spcBef>
                          <a:spcPts val="1365"/>
                        </a:spcBef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СРОК</a:t>
                      </a:r>
                      <a:r>
                        <a:rPr sz="1300" b="1" spc="-40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300" b="1" spc="-20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ГОДНОСТИ, МЕС.</a:t>
                      </a:r>
                      <a:endParaRPr sz="1300">
                        <a:latin typeface="Montserrat SemiBold"/>
                        <a:cs typeface="Montserrat SemiBold"/>
                      </a:endParaRPr>
                    </a:p>
                  </a:txBody>
                  <a:tcPr marL="0" marR="0" marT="173355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  <a:solidFill>
                      <a:srgbClr val="9D9D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4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0"/>
                        </a:spcBef>
                      </a:pPr>
                      <a:r>
                        <a:rPr sz="1900" b="1" dirty="0">
                          <a:latin typeface="Montserrat SemiBold"/>
                          <a:cs typeface="Montserrat SemiBold"/>
                        </a:rPr>
                        <a:t>5</a:t>
                      </a:r>
                      <a:r>
                        <a:rPr lang="ru-RU" sz="1900" b="1" dirty="0">
                          <a:latin typeface="Montserrat SemiBold"/>
                          <a:cs typeface="Montserrat SemiBold"/>
                        </a:rPr>
                        <a:t>00</a:t>
                      </a:r>
                      <a:r>
                        <a:rPr sz="1900" b="1" spc="-15" dirty="0"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lang="ru-RU" sz="1900" b="1" spc="-15" dirty="0">
                          <a:latin typeface="Montserrat SemiBold"/>
                          <a:cs typeface="Montserrat SemiBold"/>
                        </a:rPr>
                        <a:t>м</a:t>
                      </a:r>
                      <a:r>
                        <a:rPr sz="1900" b="1" spc="-50" dirty="0">
                          <a:latin typeface="Montserrat SemiBold"/>
                          <a:cs typeface="Montserrat SemiBold"/>
                        </a:rPr>
                        <a:t>л</a:t>
                      </a:r>
                      <a:endParaRPr sz="1900" dirty="0">
                        <a:latin typeface="Montserrat SemiBold"/>
                        <a:cs typeface="Montserrat SemiBold"/>
                      </a:endParaRPr>
                    </a:p>
                  </a:txBody>
                  <a:tcPr marL="0" marR="0" marT="20828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0"/>
                        </a:spcBef>
                      </a:pPr>
                      <a:r>
                        <a:rPr lang="ru-RU" sz="1900" b="1" spc="-10" dirty="0">
                          <a:latin typeface="Montserrat SemiBold"/>
                          <a:cs typeface="Montserrat SemiBold"/>
                        </a:rPr>
                        <a:t>30529</a:t>
                      </a:r>
                      <a:endParaRPr sz="1900" dirty="0">
                        <a:latin typeface="Montserrat SemiBold"/>
                        <a:cs typeface="Montserrat SemiBold"/>
                      </a:endParaRPr>
                    </a:p>
                  </a:txBody>
                  <a:tcPr marL="0" marR="0" marT="20828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0"/>
                        </a:spcBef>
                      </a:pPr>
                      <a:r>
                        <a:rPr lang="ru-RU" sz="1900" b="1" spc="-25" dirty="0">
                          <a:latin typeface="Montserrat SemiBold"/>
                          <a:cs typeface="Montserrat SemiBold"/>
                        </a:rPr>
                        <a:t>24</a:t>
                      </a:r>
                      <a:endParaRPr sz="1900" dirty="0">
                        <a:latin typeface="Montserrat SemiBold"/>
                        <a:cs typeface="Montserrat SemiBold"/>
                      </a:endParaRPr>
                    </a:p>
                  </a:txBody>
                  <a:tcPr marL="0" marR="0" marT="20828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5">
            <a:extLst>
              <a:ext uri="{FF2B5EF4-FFF2-40B4-BE49-F238E27FC236}">
                <a16:creationId xmlns:a16="http://schemas.microsoft.com/office/drawing/2014/main" id="{81DC09D3-BEB4-929F-9A40-C31599450A80}"/>
              </a:ext>
            </a:extLst>
          </p:cNvPr>
          <p:cNvSpPr txBox="1"/>
          <p:nvPr/>
        </p:nvSpPr>
        <p:spPr>
          <a:xfrm>
            <a:off x="5805140" y="5837499"/>
            <a:ext cx="5187315" cy="280846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lang="ru-RU" sz="1500" b="1" spc="-55" dirty="0">
                <a:solidFill>
                  <a:srgbClr val="6F6E6E"/>
                </a:solidFill>
                <a:latin typeface="Montserrat SemiBold"/>
                <a:cs typeface="Montserrat"/>
              </a:rPr>
              <a:t>ГОТОВ К ПРИМЕНЕНИЮ</a:t>
            </a:r>
            <a:endParaRPr sz="1500" dirty="0">
              <a:latin typeface="Montserrat"/>
              <a:cs typeface="Montserrat"/>
            </a:endParaRPr>
          </a:p>
        </p:txBody>
      </p:sp>
      <p:pic>
        <p:nvPicPr>
          <p:cNvPr id="14" name="object 8">
            <a:extLst>
              <a:ext uri="{FF2B5EF4-FFF2-40B4-BE49-F238E27FC236}">
                <a16:creationId xmlns:a16="http://schemas.microsoft.com/office/drawing/2014/main" id="{3E184803-D8A6-D672-E5C6-DFEF7F1950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485" y="3069518"/>
            <a:ext cx="102044" cy="102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58CFE4-8997-B2B0-3170-45D1BCA35627}"/>
              </a:ext>
            </a:extLst>
          </p:cNvPr>
          <p:cNvSpPr txBox="1"/>
          <p:nvPr/>
        </p:nvSpPr>
        <p:spPr>
          <a:xfrm>
            <a:off x="4051973" y="1989301"/>
            <a:ext cx="40514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800" b="1" spc="-60" dirty="0">
                <a:solidFill>
                  <a:srgbClr val="F5821F"/>
                </a:solidFill>
                <a:latin typeface="Montserrat SemiBold"/>
                <a:cs typeface="Montserrat SemiBold"/>
              </a:rPr>
              <a:t>УНИКАЛЬНАЯ СИСТЕМА СТАБИЛИЗАЦИИ АКТИВНОГО ХЛОРА!</a:t>
            </a:r>
            <a:endParaRPr lang="ru-RU" sz="1800" dirty="0">
              <a:latin typeface="Montserrat SemiBold"/>
              <a:cs typeface="Montserrat SemiBold"/>
            </a:endParaRPr>
          </a:p>
        </p:txBody>
      </p:sp>
      <p:pic>
        <p:nvPicPr>
          <p:cNvPr id="11" name="Рисунок 10" descr="Изображение выглядит как текст, бутылка, инструмент, апельси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01F104-0513-C89C-46C6-E6F9548A7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50" y="643310"/>
            <a:ext cx="1447800" cy="33092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730E0-14F3-9752-4A48-6195ED91C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DFBDC27-4346-ADA8-0EE8-CB0833E81D2D}"/>
              </a:ext>
            </a:extLst>
          </p:cNvPr>
          <p:cNvSpPr txBox="1"/>
          <p:nvPr/>
        </p:nvSpPr>
        <p:spPr>
          <a:xfrm>
            <a:off x="5452814" y="325506"/>
            <a:ext cx="1909547" cy="5834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10"/>
              </a:spcBef>
            </a:pPr>
            <a:r>
              <a:rPr sz="3700" b="1" spc="-20" dirty="0">
                <a:solidFill>
                  <a:srgbClr val="FFFFFF"/>
                </a:solidFill>
                <a:latin typeface="Montserrat"/>
                <a:cs typeface="Montserrat"/>
              </a:rPr>
              <a:t>pH</a:t>
            </a:r>
            <a:r>
              <a:rPr sz="3700" b="1" spc="-2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lang="ru-RU" sz="3700" b="1" spc="-25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  <a:r>
              <a:rPr sz="3700" b="1" spc="-25" dirty="0">
                <a:solidFill>
                  <a:srgbClr val="FFFFFF"/>
                </a:solidFill>
                <a:latin typeface="Montserrat"/>
                <a:cs typeface="Montserrat"/>
              </a:rPr>
              <a:t>,</a:t>
            </a:r>
            <a:r>
              <a:rPr lang="ru-RU" sz="3700" b="1" spc="-25" dirty="0">
                <a:solidFill>
                  <a:srgbClr val="FFFFFF"/>
                </a:solidFill>
                <a:latin typeface="Montserrat"/>
                <a:cs typeface="Montserrat"/>
              </a:rPr>
              <a:t>5</a:t>
            </a:r>
            <a:endParaRPr sz="3700" dirty="0">
              <a:latin typeface="Montserrat"/>
              <a:cs typeface="Montserra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1378FE2-E910-A429-8BA9-71DE02D33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819" y="149985"/>
            <a:ext cx="4664710" cy="912429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5000" b="1" spc="-145" dirty="0">
                <a:solidFill>
                  <a:srgbClr val="6F6E6E"/>
                </a:solidFill>
                <a:latin typeface="Montserrat"/>
                <a:cs typeface="Montserrat"/>
              </a:rPr>
              <a:t>ALFA</a:t>
            </a:r>
            <a:r>
              <a:rPr sz="5000" b="1" spc="-225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sz="5000" b="1" spc="-25" dirty="0">
                <a:solidFill>
                  <a:srgbClr val="6F6E6E"/>
                </a:solidFill>
                <a:latin typeface="Montserrat"/>
                <a:cs typeface="Montserrat"/>
              </a:rPr>
              <a:t>1</a:t>
            </a:r>
            <a:r>
              <a:rPr lang="ru-RU" sz="5000" b="1" spc="-25" dirty="0">
                <a:solidFill>
                  <a:srgbClr val="6F6E6E"/>
                </a:solidFill>
                <a:latin typeface="Montserrat"/>
                <a:cs typeface="Montserrat"/>
              </a:rPr>
              <a:t>11</a:t>
            </a:r>
            <a:endParaRPr sz="5000" dirty="0">
              <a:latin typeface="Montserrat"/>
              <a:cs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8043A5-E270-E0DF-61F6-A7E83B048D06}"/>
              </a:ext>
            </a:extLst>
          </p:cNvPr>
          <p:cNvSpPr txBox="1"/>
          <p:nvPr/>
        </p:nvSpPr>
        <p:spPr>
          <a:xfrm>
            <a:off x="6521450" y="1586000"/>
            <a:ext cx="57727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Четыре тест-штамма:</a:t>
            </a:r>
          </a:p>
          <a:p>
            <a:r>
              <a:rPr lang="ru-RU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ru-RU" sz="1800" spc="-20" dirty="0">
                <a:solidFill>
                  <a:srgbClr val="F5821F"/>
                </a:solidFill>
                <a:latin typeface="Montserrat"/>
                <a:cs typeface="Montserrat"/>
              </a:rPr>
              <a:t>▶ </a:t>
            </a:r>
            <a:r>
              <a:rPr lang="ru-RU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стафилококк</a:t>
            </a:r>
          </a:p>
          <a:p>
            <a:r>
              <a:rPr lang="ru-RU" sz="1800" spc="-20" dirty="0">
                <a:solidFill>
                  <a:srgbClr val="F5821F"/>
                </a:solidFill>
                <a:latin typeface="Montserrat"/>
                <a:cs typeface="Montserrat"/>
              </a:rPr>
              <a:t>▶ </a:t>
            </a:r>
            <a:r>
              <a:rPr lang="ru-RU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кишечная палочка </a:t>
            </a:r>
          </a:p>
          <a:p>
            <a:r>
              <a:rPr lang="ru-RU" sz="1800" spc="-20" dirty="0">
                <a:solidFill>
                  <a:srgbClr val="F5821F"/>
                </a:solidFill>
                <a:latin typeface="Montserrat"/>
                <a:cs typeface="Montserrat"/>
              </a:rPr>
              <a:t>▶ </a:t>
            </a:r>
            <a:r>
              <a:rPr lang="ru-RU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синегнойная палочка </a:t>
            </a:r>
          </a:p>
          <a:p>
            <a:r>
              <a:rPr lang="ru-RU" sz="1800" spc="-20" dirty="0">
                <a:solidFill>
                  <a:srgbClr val="F5821F"/>
                </a:solidFill>
                <a:latin typeface="Montserrat"/>
                <a:cs typeface="Montserrat"/>
              </a:rPr>
              <a:t>▶ </a:t>
            </a:r>
            <a:r>
              <a:rPr lang="ru-RU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плесень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0FD4FF-D444-9BF8-B251-0EFA4BA39164}"/>
              </a:ext>
            </a:extLst>
          </p:cNvPr>
          <p:cNvSpPr txBox="1"/>
          <p:nvPr/>
        </p:nvSpPr>
        <p:spPr>
          <a:xfrm>
            <a:off x="3016250" y="397306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Д</a:t>
            </a:r>
            <a:r>
              <a:rPr lang="ru-RU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ополнительные исследования на антимикробный эффект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2AC9E-6F2F-77EC-074F-A8DA55B75E9B}"/>
              </a:ext>
            </a:extLst>
          </p:cNvPr>
          <p:cNvSpPr txBox="1"/>
          <p:nvPr/>
        </p:nvSpPr>
        <p:spPr>
          <a:xfrm>
            <a:off x="577850" y="1587852"/>
            <a:ext cx="57727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Три контаминированные поверхности:</a:t>
            </a:r>
          </a:p>
          <a:p>
            <a:r>
              <a:rPr lang="ru-RU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ru-RU" sz="1800" spc="-20" dirty="0">
                <a:solidFill>
                  <a:srgbClr val="F5821F"/>
                </a:solidFill>
                <a:latin typeface="Montserrat"/>
                <a:cs typeface="Montserrat"/>
              </a:rPr>
              <a:t>▶ </a:t>
            </a:r>
            <a:r>
              <a:rPr lang="ru-RU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плитка</a:t>
            </a:r>
          </a:p>
          <a:p>
            <a:r>
              <a:rPr lang="ru-RU" sz="1800" spc="-20" dirty="0">
                <a:solidFill>
                  <a:srgbClr val="F5821F"/>
                </a:solidFill>
                <a:latin typeface="Montserrat"/>
                <a:cs typeface="Montserrat"/>
              </a:rPr>
              <a:t>▶ </a:t>
            </a:r>
            <a:r>
              <a:rPr lang="ru-RU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фарфор</a:t>
            </a:r>
          </a:p>
          <a:p>
            <a:r>
              <a:rPr lang="ru-RU" sz="1800" spc="-20" dirty="0">
                <a:solidFill>
                  <a:srgbClr val="F5821F"/>
                </a:solidFill>
                <a:latin typeface="Montserrat"/>
                <a:cs typeface="Montserrat"/>
              </a:rPr>
              <a:t>▶ </a:t>
            </a:r>
            <a:r>
              <a:rPr lang="ru-RU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пластик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Рисунок 8" descr="Изображение выглядит как текст, Шрифт, снимок экрана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8E2EF70-A1FE-9803-DEEE-35C2F730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32" y="3695244"/>
            <a:ext cx="6873836" cy="24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4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12F1E-648C-94BB-04B1-0A3FAF456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">
            <a:extLst>
              <a:ext uri="{FF2B5EF4-FFF2-40B4-BE49-F238E27FC236}">
                <a16:creationId xmlns:a16="http://schemas.microsoft.com/office/drawing/2014/main" id="{DBFB3F86-38FE-12BE-E1E9-C7D75DFF0FC9}"/>
              </a:ext>
            </a:extLst>
          </p:cNvPr>
          <p:cNvSpPr txBox="1">
            <a:spLocks/>
          </p:cNvSpPr>
          <p:nvPr/>
        </p:nvSpPr>
        <p:spPr>
          <a:xfrm>
            <a:off x="4436855" y="130743"/>
            <a:ext cx="4343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Montserrat Medium"/>
                <a:ea typeface="+mj-ea"/>
                <a:cs typeface="Montserrat Medium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600" b="1" spc="-215" dirty="0">
                <a:solidFill>
                  <a:srgbClr val="6F6E6E"/>
                </a:solidFill>
                <a:latin typeface="Montserrat"/>
                <a:cs typeface="Montserrat"/>
              </a:rPr>
              <a:t>Конкуренты</a:t>
            </a:r>
            <a:endParaRPr lang="en-US" sz="3600" dirty="0">
              <a:latin typeface="Montserrat"/>
              <a:cs typeface="Montserrat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B4254C2-49DA-3FBA-6F0E-DDB8FAF2C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618541"/>
              </p:ext>
            </p:extLst>
          </p:nvPr>
        </p:nvGraphicFramePr>
        <p:xfrm>
          <a:off x="1035050" y="1652438"/>
          <a:ext cx="9296400" cy="369442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9285">
                  <a:extLst>
                    <a:ext uri="{9D8B030D-6E8A-4147-A177-3AD203B41FA5}">
                      <a16:colId xmlns:a16="http://schemas.microsoft.com/office/drawing/2014/main" val="3572586953"/>
                    </a:ext>
                  </a:extLst>
                </a:gridCol>
                <a:gridCol w="2363226">
                  <a:extLst>
                    <a:ext uri="{9D8B030D-6E8A-4147-A177-3AD203B41FA5}">
                      <a16:colId xmlns:a16="http://schemas.microsoft.com/office/drawing/2014/main" val="3439523976"/>
                    </a:ext>
                  </a:extLst>
                </a:gridCol>
                <a:gridCol w="2331925">
                  <a:extLst>
                    <a:ext uri="{9D8B030D-6E8A-4147-A177-3AD203B41FA5}">
                      <a16:colId xmlns:a16="http://schemas.microsoft.com/office/drawing/2014/main" val="1082848411"/>
                    </a:ext>
                  </a:extLst>
                </a:gridCol>
                <a:gridCol w="1971964">
                  <a:extLst>
                    <a:ext uri="{9D8B030D-6E8A-4147-A177-3AD203B41FA5}">
                      <a16:colId xmlns:a16="http://schemas.microsoft.com/office/drawing/2014/main" val="2132095384"/>
                    </a:ext>
                  </a:extLst>
                </a:gridCol>
              </a:tblGrid>
              <a:tr h="1113330">
                <a:tc>
                  <a:txBody>
                    <a:bodyPr/>
                    <a:lstStyle/>
                    <a:p>
                      <a:pPr algn="ctr"/>
                      <a:r>
                        <a:rPr lang="ro-MD" sz="12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Средство санитарно-гигиеническое «Effect»</a:t>
                      </a:r>
                      <a:r>
                        <a:rPr lang="ro-MD" sz="1200" b="1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r>
                        <a:rPr lang="ro-MD" sz="12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АЛЬФА 111 спрей универсал на основе активного хлора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Доместос Чистящее средство Антибактериальный спрей для уборки, против плесени и грибка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Дос-спрей</a:t>
                      </a:r>
                    </a:p>
                    <a:p>
                      <a:pPr algn="ctr"/>
                      <a:r>
                        <a:rPr lang="en-US" sz="1400" dirty="0"/>
                        <a:t>Grass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Пробрайт</a:t>
                      </a:r>
                      <a:endParaRPr lang="ru-RU" sz="1400" dirty="0"/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Отбеливающее средство против плесени </a:t>
                      </a:r>
                      <a:r>
                        <a:rPr lang="ru-RU" sz="1400" b="1" i="0" u="none" strike="noStrik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Veksa</a:t>
                      </a:r>
                      <a:endParaRPr lang="ru-RU" sz="1400" b="1" i="0" u="none" strike="noStrike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960187"/>
                  </a:ext>
                </a:extLst>
              </a:tr>
              <a:tr h="17999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893660"/>
                  </a:ext>
                </a:extLst>
              </a:tr>
              <a:tr h="781118">
                <a:tc>
                  <a:txBody>
                    <a:bodyPr/>
                    <a:lstStyle/>
                    <a:p>
                      <a:r>
                        <a:rPr lang="ru-RU" sz="1000" dirty="0"/>
                        <a:t>10 минут для удаления плесени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1 мин. Для </a:t>
                      </a:r>
                      <a:r>
                        <a:rPr lang="ru-RU" sz="1000"/>
                        <a:t>сильных загрязнений. 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Мало хлора по сравнению с нами, у нас эффективнее работает средство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15-20 минут выдержки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10-25 минут выдержки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051444"/>
                  </a:ext>
                </a:extLst>
              </a:tr>
            </a:tbl>
          </a:graphicData>
        </a:graphic>
      </p:graphicFrame>
      <p:pic>
        <p:nvPicPr>
          <p:cNvPr id="8" name="Рисунок 7" descr="Изображение выглядит как текст, Бытовые товары, бутылка, Пластиковая буты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CD1DAC9-3CB8-1CA2-D17F-770FD125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871" y="2823441"/>
            <a:ext cx="685800" cy="1616529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бритв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364967-D2A9-EF18-7274-63906BD9A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50" y="2823216"/>
            <a:ext cx="952524" cy="1660627"/>
          </a:xfrm>
          <a:prstGeom prst="rect">
            <a:avLst/>
          </a:prstGeom>
        </p:spPr>
      </p:pic>
      <p:pic>
        <p:nvPicPr>
          <p:cNvPr id="7" name="Рисунок 6" descr="Изображение выглядит как цилиндр, текст, бутылка, устрой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9E82C47-CF0C-513F-6830-B1E269BB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794" y="2860675"/>
            <a:ext cx="619043" cy="161652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бутылка, инструмент, апельси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5280AE5-124D-3E6C-E74C-FB3840262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88" y="2892714"/>
            <a:ext cx="685800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1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9027" y="2907130"/>
            <a:ext cx="4575810" cy="163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100"/>
              </a:spcBef>
            </a:pPr>
            <a:r>
              <a:rPr sz="15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sz="1500" spc="-55" dirty="0">
                <a:solidFill>
                  <a:srgbClr val="F5821F"/>
                </a:solidFill>
                <a:latin typeface="Montserrat"/>
                <a:cs typeface="Montserrat"/>
              </a:rPr>
              <a:t> </a:t>
            </a:r>
            <a:r>
              <a:rPr sz="1500" spc="-75" dirty="0">
                <a:latin typeface="Montserrat"/>
                <a:cs typeface="Montserrat"/>
              </a:rPr>
              <a:t>Серия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65" dirty="0">
                <a:latin typeface="Montserrat"/>
                <a:cs typeface="Montserrat"/>
              </a:rPr>
              <a:t>предназначена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60" dirty="0">
                <a:latin typeface="Montserrat"/>
                <a:cs typeface="Montserrat"/>
              </a:rPr>
              <a:t>для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10" dirty="0">
                <a:latin typeface="Montserrat"/>
                <a:cs typeface="Montserrat"/>
              </a:rPr>
              <a:t>ежедневной</a:t>
            </a:r>
            <a:endParaRPr sz="1500" dirty="0">
              <a:latin typeface="Montserrat"/>
              <a:cs typeface="Montserrat"/>
            </a:endParaRPr>
          </a:p>
          <a:p>
            <a:pPr marL="145415" marR="123189">
              <a:lnSpc>
                <a:spcPts val="1700"/>
              </a:lnSpc>
              <a:spcBef>
                <a:spcPts val="90"/>
              </a:spcBef>
            </a:pPr>
            <a:r>
              <a:rPr sz="1500" spc="-40" dirty="0">
                <a:latin typeface="Montserrat"/>
                <a:cs typeface="Montserrat"/>
              </a:rPr>
              <a:t>и</a:t>
            </a:r>
            <a:r>
              <a:rPr sz="1500" spc="-60" dirty="0"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генеральной</a:t>
            </a:r>
            <a:r>
              <a:rPr sz="1500" spc="-55" dirty="0">
                <a:latin typeface="Montserrat"/>
                <a:cs typeface="Montserrat"/>
              </a:rPr>
              <a:t> </a:t>
            </a:r>
            <a:r>
              <a:rPr sz="1500" spc="-60" dirty="0">
                <a:latin typeface="Montserrat"/>
                <a:cs typeface="Montserrat"/>
              </a:rPr>
              <a:t>уборки</a:t>
            </a:r>
            <a:r>
              <a:rPr sz="1500" spc="-55" dirty="0"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жестких</a:t>
            </a:r>
            <a:r>
              <a:rPr sz="1500" spc="-60" dirty="0">
                <a:latin typeface="Montserrat"/>
                <a:cs typeface="Montserrat"/>
              </a:rPr>
              <a:t> </a:t>
            </a:r>
            <a:r>
              <a:rPr sz="1500" spc="-40" dirty="0">
                <a:latin typeface="Montserrat"/>
                <a:cs typeface="Montserrat"/>
              </a:rPr>
              <a:t>и</a:t>
            </a:r>
            <a:r>
              <a:rPr sz="1500" spc="-55" dirty="0">
                <a:latin typeface="Montserrat"/>
                <a:cs typeface="Montserrat"/>
              </a:rPr>
              <a:t> текстильных </a:t>
            </a:r>
            <a:r>
              <a:rPr sz="1500" spc="-10" dirty="0">
                <a:latin typeface="Montserrat"/>
                <a:cs typeface="Montserrat"/>
              </a:rPr>
              <a:t>покрытий.</a:t>
            </a:r>
            <a:endParaRPr sz="1500" dirty="0">
              <a:latin typeface="Montserrat"/>
              <a:cs typeface="Montserrat"/>
            </a:endParaRPr>
          </a:p>
          <a:p>
            <a:pPr marL="189230" marR="1136650" indent="-177165">
              <a:lnSpc>
                <a:spcPts val="1700"/>
              </a:lnSpc>
              <a:spcBef>
                <a:spcPts val="1195"/>
              </a:spcBef>
            </a:pPr>
            <a:r>
              <a:rPr sz="15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sz="1500" spc="-55" dirty="0">
                <a:solidFill>
                  <a:srgbClr val="F5821F"/>
                </a:solidFill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Возможности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60" dirty="0">
                <a:latin typeface="Montserrat"/>
                <a:cs typeface="Montserrat"/>
              </a:rPr>
              <a:t>как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ручной</a:t>
            </a:r>
            <a:r>
              <a:rPr sz="1500" spc="-50" dirty="0">
                <a:latin typeface="Montserrat"/>
                <a:cs typeface="Montserrat"/>
              </a:rPr>
              <a:t> </a:t>
            </a:r>
            <a:r>
              <a:rPr sz="1500" spc="-10" dirty="0">
                <a:latin typeface="Montserrat"/>
                <a:cs typeface="Montserrat"/>
              </a:rPr>
              <a:t>уборки, </a:t>
            </a:r>
            <a:r>
              <a:rPr sz="1500" spc="-55" dirty="0">
                <a:latin typeface="Montserrat"/>
                <a:cs typeface="Montserrat"/>
              </a:rPr>
              <a:t>так</a:t>
            </a:r>
            <a:r>
              <a:rPr sz="1500" spc="-60" dirty="0">
                <a:latin typeface="Montserrat"/>
                <a:cs typeface="Montserrat"/>
              </a:rPr>
              <a:t> </a:t>
            </a:r>
            <a:r>
              <a:rPr sz="1500" spc="-40" dirty="0">
                <a:latin typeface="Montserrat"/>
                <a:cs typeface="Montserrat"/>
              </a:rPr>
              <a:t>и</a:t>
            </a:r>
            <a:r>
              <a:rPr sz="1500" spc="-60" dirty="0">
                <a:latin typeface="Montserrat"/>
                <a:cs typeface="Montserrat"/>
              </a:rPr>
              <a:t> </a:t>
            </a:r>
            <a:r>
              <a:rPr sz="1500" spc="-65" dirty="0">
                <a:latin typeface="Montserrat"/>
                <a:cs typeface="Montserrat"/>
              </a:rPr>
              <a:t>использование</a:t>
            </a:r>
            <a:r>
              <a:rPr sz="1500" spc="-60" dirty="0">
                <a:latin typeface="Montserrat"/>
                <a:cs typeface="Montserrat"/>
              </a:rPr>
              <a:t> спецтехники.</a:t>
            </a:r>
            <a:endParaRPr sz="1500" dirty="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5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sz="1500" spc="-35" dirty="0">
                <a:solidFill>
                  <a:srgbClr val="F5821F"/>
                </a:solidFill>
                <a:latin typeface="Montserrat"/>
                <a:cs typeface="Montserrat"/>
              </a:rPr>
              <a:t> </a:t>
            </a:r>
            <a:r>
              <a:rPr sz="1500" spc="-55" dirty="0">
                <a:latin typeface="Montserrat"/>
                <a:cs typeface="Montserrat"/>
              </a:rPr>
              <a:t>Не</a:t>
            </a:r>
            <a:r>
              <a:rPr sz="1500" spc="-35" dirty="0">
                <a:latin typeface="Montserrat"/>
                <a:cs typeface="Montserrat"/>
              </a:rPr>
              <a:t> </a:t>
            </a:r>
            <a:r>
              <a:rPr sz="1500" spc="-70" dirty="0">
                <a:latin typeface="Montserrat"/>
                <a:cs typeface="Montserrat"/>
              </a:rPr>
              <a:t>повреждает</a:t>
            </a:r>
            <a:r>
              <a:rPr sz="1500" spc="-35" dirty="0">
                <a:latin typeface="Montserrat"/>
                <a:cs typeface="Montserrat"/>
              </a:rPr>
              <a:t> </a:t>
            </a:r>
            <a:r>
              <a:rPr sz="1500" spc="-65" dirty="0">
                <a:latin typeface="Montserrat"/>
                <a:cs typeface="Montserrat"/>
              </a:rPr>
              <a:t>обрабатываемые</a:t>
            </a:r>
            <a:r>
              <a:rPr sz="1500" spc="-35" dirty="0">
                <a:latin typeface="Montserrat"/>
                <a:cs typeface="Montserrat"/>
              </a:rPr>
              <a:t> </a:t>
            </a:r>
            <a:r>
              <a:rPr sz="1500" spc="-40" dirty="0">
                <a:latin typeface="Montserrat"/>
                <a:cs typeface="Montserrat"/>
              </a:rPr>
              <a:t>поверхности.</a:t>
            </a:r>
            <a:endParaRPr sz="1500" dirty="0">
              <a:latin typeface="Montserrat"/>
              <a:cs typeface="Montserra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87598" cy="64799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50045" y="788592"/>
            <a:ext cx="4608830" cy="169989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010"/>
              </a:spcBef>
            </a:pPr>
            <a:r>
              <a:rPr sz="4350" b="1" spc="-10" dirty="0">
                <a:solidFill>
                  <a:srgbClr val="6F6E6E"/>
                </a:solidFill>
                <a:latin typeface="Montserrat"/>
                <a:cs typeface="Montserrat"/>
              </a:rPr>
              <a:t>DELTA</a:t>
            </a:r>
            <a:endParaRPr sz="4350">
              <a:latin typeface="Montserrat"/>
              <a:cs typeface="Montserrat"/>
            </a:endParaRPr>
          </a:p>
          <a:p>
            <a:pPr marL="12700" marR="5080" indent="8255" algn="ctr">
              <a:lnSpc>
                <a:spcPts val="3100"/>
              </a:lnSpc>
              <a:spcBef>
                <a:spcPts val="910"/>
              </a:spcBef>
            </a:pPr>
            <a:r>
              <a:rPr sz="2800" b="0" spc="-110" dirty="0">
                <a:solidFill>
                  <a:srgbClr val="6F6E6E"/>
                </a:solidFill>
                <a:latin typeface="Montserrat"/>
                <a:cs typeface="Montserrat"/>
              </a:rPr>
              <a:t>КОМПЛЕКСНАЯ</a:t>
            </a:r>
            <a:r>
              <a:rPr sz="2800" b="0" spc="-120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sz="2800" b="0" spc="-10" dirty="0">
                <a:solidFill>
                  <a:srgbClr val="6F6E6E"/>
                </a:solidFill>
                <a:latin typeface="Montserrat"/>
                <a:cs typeface="Montserrat"/>
              </a:rPr>
              <a:t>УБОРКА </a:t>
            </a:r>
            <a:r>
              <a:rPr sz="2800" b="0" spc="-80" dirty="0">
                <a:solidFill>
                  <a:srgbClr val="6F6E6E"/>
                </a:solidFill>
                <a:latin typeface="Montserrat"/>
                <a:cs typeface="Montserrat"/>
              </a:rPr>
              <a:t>ЛЮБЫХ</a:t>
            </a:r>
            <a:r>
              <a:rPr sz="2800" b="0" spc="-140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sz="2800" b="0" spc="-90" dirty="0">
                <a:solidFill>
                  <a:srgbClr val="6F6E6E"/>
                </a:solidFill>
                <a:latin typeface="Montserrat"/>
                <a:cs typeface="Montserrat"/>
              </a:rPr>
              <a:t>ПОВЕРХНОСТЕЙ</a:t>
            </a:r>
            <a:endParaRPr sz="2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65513" y="2"/>
            <a:ext cx="2031364" cy="1123950"/>
          </a:xfrm>
          <a:custGeom>
            <a:avLst/>
            <a:gdLst/>
            <a:ahLst/>
            <a:cxnLst/>
            <a:rect l="l" t="t" r="r" b="b"/>
            <a:pathLst>
              <a:path w="2031365" h="1123950">
                <a:moveTo>
                  <a:pt x="2030755" y="0"/>
                </a:moveTo>
                <a:lnTo>
                  <a:pt x="0" y="0"/>
                </a:lnTo>
                <a:lnTo>
                  <a:pt x="0" y="758469"/>
                </a:lnTo>
                <a:lnTo>
                  <a:pt x="3331" y="807995"/>
                </a:lnTo>
                <a:lnTo>
                  <a:pt x="13036" y="855495"/>
                </a:lnTo>
                <a:lnTo>
                  <a:pt x="28680" y="900535"/>
                </a:lnTo>
                <a:lnTo>
                  <a:pt x="49827" y="942680"/>
                </a:lnTo>
                <a:lnTo>
                  <a:pt x="76044" y="981495"/>
                </a:lnTo>
                <a:lnTo>
                  <a:pt x="106894" y="1016546"/>
                </a:lnTo>
                <a:lnTo>
                  <a:pt x="141943" y="1047397"/>
                </a:lnTo>
                <a:lnTo>
                  <a:pt x="180757" y="1073613"/>
                </a:lnTo>
                <a:lnTo>
                  <a:pt x="222901" y="1094761"/>
                </a:lnTo>
                <a:lnTo>
                  <a:pt x="267939" y="1110405"/>
                </a:lnTo>
                <a:lnTo>
                  <a:pt x="315437" y="1120110"/>
                </a:lnTo>
                <a:lnTo>
                  <a:pt x="364959" y="1123441"/>
                </a:lnTo>
                <a:lnTo>
                  <a:pt x="1665782" y="1123441"/>
                </a:lnTo>
                <a:lnTo>
                  <a:pt x="1715305" y="1120110"/>
                </a:lnTo>
                <a:lnTo>
                  <a:pt x="1762804" y="1110405"/>
                </a:lnTo>
                <a:lnTo>
                  <a:pt x="1807843" y="1094761"/>
                </a:lnTo>
                <a:lnTo>
                  <a:pt x="1849988" y="1073613"/>
                </a:lnTo>
                <a:lnTo>
                  <a:pt x="1888803" y="1047397"/>
                </a:lnTo>
                <a:lnTo>
                  <a:pt x="1923854" y="1016546"/>
                </a:lnTo>
                <a:lnTo>
                  <a:pt x="1954706" y="981495"/>
                </a:lnTo>
                <a:lnTo>
                  <a:pt x="1980924" y="942680"/>
                </a:lnTo>
                <a:lnTo>
                  <a:pt x="2002073" y="900535"/>
                </a:lnTo>
                <a:lnTo>
                  <a:pt x="2017717" y="855495"/>
                </a:lnTo>
                <a:lnTo>
                  <a:pt x="2027423" y="807995"/>
                </a:lnTo>
                <a:lnTo>
                  <a:pt x="2030755" y="758469"/>
                </a:lnTo>
                <a:lnTo>
                  <a:pt x="2030755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52814" y="325506"/>
            <a:ext cx="1781175" cy="5834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110"/>
              </a:spcBef>
            </a:pPr>
            <a:r>
              <a:rPr sz="3700" b="1" spc="-20" dirty="0">
                <a:solidFill>
                  <a:srgbClr val="FFFFFF"/>
                </a:solidFill>
                <a:latin typeface="Montserrat"/>
                <a:cs typeface="Montserrat"/>
              </a:rPr>
              <a:t>pH</a:t>
            </a:r>
            <a:r>
              <a:rPr sz="3700" b="1" spc="-2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lang="ru-RU" sz="3700" b="1" spc="-50" dirty="0">
                <a:solidFill>
                  <a:srgbClr val="FFFFFF"/>
                </a:solidFill>
                <a:latin typeface="Montserrat"/>
                <a:cs typeface="Montserrat"/>
              </a:rPr>
              <a:t>9</a:t>
            </a:r>
            <a:r>
              <a:rPr sz="3700" b="1" spc="-50" dirty="0">
                <a:solidFill>
                  <a:srgbClr val="FFFFFF"/>
                </a:solidFill>
                <a:latin typeface="Montserrat"/>
                <a:cs typeface="Montserrat"/>
              </a:rPr>
              <a:t>,</a:t>
            </a:r>
            <a:r>
              <a:rPr lang="ru-RU" sz="3700" b="1" spc="-50" dirty="0">
                <a:solidFill>
                  <a:srgbClr val="FFFFFF"/>
                </a:solidFill>
                <a:latin typeface="Montserrat"/>
                <a:cs typeface="Montserrat"/>
              </a:rPr>
              <a:t>9</a:t>
            </a:r>
            <a:endParaRPr sz="3700" dirty="0">
              <a:latin typeface="Montserrat"/>
              <a:cs typeface="Montserra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005" y="1274465"/>
            <a:ext cx="5035550" cy="1225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30020">
              <a:lnSpc>
                <a:spcPct val="106500"/>
              </a:lnSpc>
              <a:spcBef>
                <a:spcPts val="100"/>
              </a:spcBef>
            </a:pPr>
            <a:r>
              <a:rPr sz="1800" spc="-10" dirty="0">
                <a:solidFill>
                  <a:srgbClr val="6F6E6E"/>
                </a:solidFill>
                <a:latin typeface="Montserrat"/>
                <a:cs typeface="Montserrat"/>
              </a:rPr>
              <a:t>УНИВЕРСАЛЬНОЕ </a:t>
            </a:r>
            <a:r>
              <a:rPr lang="ru-RU" spc="-65" dirty="0">
                <a:solidFill>
                  <a:srgbClr val="6F6E6E"/>
                </a:solidFill>
                <a:latin typeface="Montserrat"/>
                <a:cs typeface="Montserrat"/>
              </a:rPr>
              <a:t>ЧИСТЯЩЕЕ СРЕДСТВО ДЛЯ ВСЕХ ПОВЕРХНОСТЙ И ТЕКСТИЛЯ</a:t>
            </a:r>
            <a:endParaRPr lang="ru-RU" dirty="0">
              <a:latin typeface="Montserrat"/>
              <a:cs typeface="Montserrat"/>
            </a:endParaRPr>
          </a:p>
          <a:p>
            <a:pPr marL="12700" marR="1430020">
              <a:lnSpc>
                <a:spcPct val="106500"/>
              </a:lnSpc>
              <a:spcBef>
                <a:spcPts val="100"/>
              </a:spcBef>
            </a:pPr>
            <a:endParaRPr lang="ru-RU" sz="2000" b="1" spc="-65" dirty="0">
              <a:solidFill>
                <a:srgbClr val="6F6E6E"/>
              </a:solidFill>
              <a:latin typeface="Montserrat"/>
              <a:cs typeface="Montserrat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05140" y="5837499"/>
            <a:ext cx="5187315" cy="280846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lang="ru-RU" sz="1500" b="1" spc="-55" dirty="0">
                <a:solidFill>
                  <a:srgbClr val="6F6E6E"/>
                </a:solidFill>
                <a:latin typeface="Montserrat SemiBold"/>
                <a:cs typeface="Montserrat"/>
              </a:rPr>
              <a:t>ГОТОВ К ПРИМЕНЕНИЮ</a:t>
            </a:r>
            <a:endParaRPr sz="1500" dirty="0">
              <a:latin typeface="Montserrat"/>
              <a:cs typeface="Montserrat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197333"/>
              </p:ext>
            </p:extLst>
          </p:nvPr>
        </p:nvGraphicFramePr>
        <p:xfrm>
          <a:off x="5805140" y="4241165"/>
          <a:ext cx="5400675" cy="1438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4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ОБЪЁМ</a:t>
                      </a:r>
                      <a:endParaRPr sz="1300">
                        <a:latin typeface="Montserrat SemiBold"/>
                        <a:cs typeface="Montserrat SemiBold"/>
                      </a:endParaRPr>
                    </a:p>
                  </a:txBody>
                  <a:tcPr marL="0" marR="0" marT="6604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  <a:solidFill>
                      <a:srgbClr val="9D9D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20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АРТ.</a:t>
                      </a:r>
                      <a:endParaRPr sz="1300">
                        <a:latin typeface="Montserrat SemiBold"/>
                        <a:cs typeface="Montserrat SemiBold"/>
                      </a:endParaRPr>
                    </a:p>
                  </a:txBody>
                  <a:tcPr marL="0" marR="0" marT="6604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  <a:solidFill>
                      <a:srgbClr val="9D9D9C"/>
                    </a:solidFill>
                  </a:tcPr>
                </a:tc>
                <a:tc>
                  <a:txBody>
                    <a:bodyPr/>
                    <a:lstStyle/>
                    <a:p>
                      <a:pPr marL="684530" marR="108585" indent="-568325">
                        <a:lnSpc>
                          <a:spcPts val="1500"/>
                        </a:lnSpc>
                        <a:spcBef>
                          <a:spcPts val="1365"/>
                        </a:spcBef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СРОК</a:t>
                      </a:r>
                      <a:r>
                        <a:rPr sz="1300" b="1" spc="-40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300" b="1" spc="-20" dirty="0">
                          <a:solidFill>
                            <a:srgbClr val="FFFFFF"/>
                          </a:solidFill>
                          <a:latin typeface="Montserrat SemiBold"/>
                          <a:cs typeface="Montserrat SemiBold"/>
                        </a:rPr>
                        <a:t>ГОДНОСТИ, МЕС.</a:t>
                      </a:r>
                      <a:endParaRPr sz="1300">
                        <a:latin typeface="Montserrat SemiBold"/>
                        <a:cs typeface="Montserrat SemiBold"/>
                      </a:endParaRPr>
                    </a:p>
                  </a:txBody>
                  <a:tcPr marL="0" marR="0" marT="173355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  <a:solidFill>
                      <a:srgbClr val="9D9D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4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0"/>
                        </a:spcBef>
                      </a:pPr>
                      <a:r>
                        <a:rPr sz="1900" b="1" dirty="0">
                          <a:latin typeface="Montserrat SemiBold"/>
                          <a:cs typeface="Montserrat SemiBold"/>
                        </a:rPr>
                        <a:t>5</a:t>
                      </a:r>
                      <a:r>
                        <a:rPr lang="ru-RU" sz="1900" b="1" dirty="0">
                          <a:latin typeface="Montserrat SemiBold"/>
                          <a:cs typeface="Montserrat SemiBold"/>
                        </a:rPr>
                        <a:t>00</a:t>
                      </a:r>
                      <a:r>
                        <a:rPr sz="1900" b="1" spc="-15" dirty="0"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lang="ru-RU" sz="1900" b="1" spc="-15" dirty="0">
                          <a:latin typeface="Montserrat SemiBold"/>
                          <a:cs typeface="Montserrat SemiBold"/>
                        </a:rPr>
                        <a:t>м</a:t>
                      </a:r>
                      <a:r>
                        <a:rPr sz="1900" b="1" spc="-50" dirty="0">
                          <a:latin typeface="Montserrat SemiBold"/>
                          <a:cs typeface="Montserrat SemiBold"/>
                        </a:rPr>
                        <a:t>л</a:t>
                      </a:r>
                      <a:endParaRPr sz="1900" dirty="0">
                        <a:latin typeface="Montserrat SemiBold"/>
                        <a:cs typeface="Montserrat SemiBold"/>
                      </a:endParaRPr>
                    </a:p>
                  </a:txBody>
                  <a:tcPr marL="0" marR="0" marT="20828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0"/>
                        </a:spcBef>
                      </a:pPr>
                      <a:r>
                        <a:rPr lang="ru-RU" sz="1900" b="1" spc="-10" dirty="0">
                          <a:latin typeface="Montserrat SemiBold"/>
                          <a:cs typeface="Montserrat SemiBold"/>
                        </a:rPr>
                        <a:t>30527</a:t>
                      </a:r>
                      <a:endParaRPr sz="1900" dirty="0">
                        <a:latin typeface="Montserrat SemiBold"/>
                        <a:cs typeface="Montserrat SemiBold"/>
                      </a:endParaRPr>
                    </a:p>
                  </a:txBody>
                  <a:tcPr marL="0" marR="0" marT="20828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0"/>
                        </a:spcBef>
                      </a:pPr>
                      <a:r>
                        <a:rPr lang="ru-RU" sz="1900" b="1" spc="-25" dirty="0">
                          <a:latin typeface="Montserrat SemiBold"/>
                          <a:cs typeface="Montserrat SemiBold"/>
                        </a:rPr>
                        <a:t>24</a:t>
                      </a:r>
                      <a:endParaRPr sz="1900" dirty="0">
                        <a:latin typeface="Montserrat SemiBold"/>
                        <a:cs typeface="Montserrat SemiBold"/>
                      </a:endParaRPr>
                    </a:p>
                  </a:txBody>
                  <a:tcPr marL="0" marR="0" marT="208280" marB="0">
                    <a:lnL w="9525">
                      <a:solidFill>
                        <a:srgbClr val="C5C5C5"/>
                      </a:solidFill>
                      <a:prstDash val="solid"/>
                    </a:lnL>
                    <a:lnR w="9525">
                      <a:solidFill>
                        <a:srgbClr val="C5C5C5"/>
                      </a:solidFill>
                      <a:prstDash val="solid"/>
                    </a:lnR>
                    <a:lnT w="9525">
                      <a:solidFill>
                        <a:srgbClr val="C5C5C5"/>
                      </a:solidFill>
                      <a:prstDash val="solid"/>
                    </a:lnT>
                    <a:lnB w="9525">
                      <a:solidFill>
                        <a:srgbClr val="C5C5C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7109" y="411809"/>
            <a:ext cx="334137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215" dirty="0">
                <a:solidFill>
                  <a:srgbClr val="6F6E6E"/>
                </a:solidFill>
                <a:latin typeface="Montserrat"/>
                <a:cs typeface="Montserrat"/>
              </a:rPr>
              <a:t>DELTA</a:t>
            </a:r>
            <a:r>
              <a:rPr sz="5000" b="1" spc="-210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sz="5000" b="1" spc="-75" dirty="0">
                <a:solidFill>
                  <a:srgbClr val="6F6E6E"/>
                </a:solidFill>
                <a:latin typeface="Montserrat"/>
                <a:cs typeface="Montserrat"/>
              </a:rPr>
              <a:t>41</a:t>
            </a:r>
            <a:r>
              <a:rPr lang="ru-RU" sz="5000" b="1" spc="-75" dirty="0">
                <a:solidFill>
                  <a:srgbClr val="6F6E6E"/>
                </a:solidFill>
                <a:latin typeface="Montserrat"/>
                <a:cs typeface="Montserrat"/>
              </a:rPr>
              <a:t>9</a:t>
            </a:r>
            <a:endParaRPr sz="5000" dirty="0">
              <a:latin typeface="Montserrat"/>
              <a:cs typeface="Montserrat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0FE76C6D-F662-A1DD-3B2E-0F9D16EB48D8}"/>
              </a:ext>
            </a:extLst>
          </p:cNvPr>
          <p:cNvSpPr txBox="1"/>
          <p:nvPr/>
        </p:nvSpPr>
        <p:spPr>
          <a:xfrm>
            <a:off x="501650" y="2628222"/>
            <a:ext cx="5668137" cy="20261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2200"/>
              </a:lnSpc>
              <a:spcBef>
                <a:spcPts val="100"/>
              </a:spcBef>
            </a:pPr>
            <a:r>
              <a:rPr lang="ru-RU" sz="2400" b="1" spc="-55" dirty="0">
                <a:solidFill>
                  <a:srgbClr val="666869"/>
                </a:solidFill>
                <a:latin typeface="Montserrat"/>
                <a:cs typeface="Montserrat"/>
              </a:rPr>
              <a:t>ОЧИЩАЕТ:</a:t>
            </a:r>
          </a:p>
          <a:p>
            <a:pPr marL="12700">
              <a:lnSpc>
                <a:spcPts val="2200"/>
              </a:lnSpc>
              <a:spcBef>
                <a:spcPts val="100"/>
              </a:spcBef>
            </a:pPr>
            <a:endParaRPr lang="ru-RU" sz="2400" b="1" spc="-55" dirty="0">
              <a:solidFill>
                <a:srgbClr val="666869"/>
              </a:solidFill>
              <a:latin typeface="Montserrat"/>
              <a:cs typeface="Montserrat"/>
            </a:endParaRPr>
          </a:p>
          <a:p>
            <a:pPr marL="12700">
              <a:lnSpc>
                <a:spcPts val="2200"/>
              </a:lnSpc>
              <a:spcBef>
                <a:spcPts val="100"/>
              </a:spcBef>
            </a:pPr>
            <a:r>
              <a:rPr lang="ru-RU" sz="24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lang="ru-RU" sz="2400" spc="-55" dirty="0">
                <a:solidFill>
                  <a:srgbClr val="666869"/>
                </a:solidFill>
                <a:latin typeface="Montserrat"/>
                <a:cs typeface="Montserrat"/>
              </a:rPr>
              <a:t> </a:t>
            </a:r>
            <a:r>
              <a:rPr lang="ru-RU" sz="2000" spc="-55" dirty="0">
                <a:solidFill>
                  <a:srgbClr val="666869"/>
                </a:solidFill>
                <a:latin typeface="Montserrat"/>
                <a:cs typeface="Montserrat"/>
              </a:rPr>
              <a:t>Столешницы (в том числе деревянные) </a:t>
            </a:r>
            <a:br>
              <a:rPr lang="ru-RU" sz="2000" spc="-55" dirty="0">
                <a:solidFill>
                  <a:srgbClr val="666869"/>
                </a:solidFill>
                <a:latin typeface="Montserrat"/>
                <a:cs typeface="Montserrat"/>
              </a:rPr>
            </a:br>
            <a:r>
              <a:rPr lang="ru-RU" sz="20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lang="ru-RU" sz="2000" spc="-55" dirty="0">
                <a:solidFill>
                  <a:srgbClr val="666869"/>
                </a:solidFill>
                <a:latin typeface="Montserrat"/>
                <a:cs typeface="Montserrat"/>
              </a:rPr>
              <a:t> Обивки из тканных материалов</a:t>
            </a:r>
            <a:br>
              <a:rPr lang="ru-RU" sz="2000" spc="-55" dirty="0">
                <a:solidFill>
                  <a:srgbClr val="666869"/>
                </a:solidFill>
                <a:latin typeface="Montserrat"/>
                <a:cs typeface="Montserrat"/>
              </a:rPr>
            </a:br>
            <a:r>
              <a:rPr lang="ru-RU" sz="20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lang="ru-RU" sz="2000" spc="-55" dirty="0">
                <a:solidFill>
                  <a:srgbClr val="666869"/>
                </a:solidFill>
                <a:latin typeface="Montserrat"/>
                <a:cs typeface="Montserrat"/>
              </a:rPr>
              <a:t> Столы и стулья</a:t>
            </a:r>
            <a:br>
              <a:rPr lang="ru-RU" sz="2000" spc="-55" dirty="0">
                <a:solidFill>
                  <a:srgbClr val="666869"/>
                </a:solidFill>
                <a:latin typeface="Montserrat"/>
                <a:cs typeface="Montserrat"/>
              </a:rPr>
            </a:br>
            <a:r>
              <a:rPr lang="ru-RU" sz="20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lang="ru-RU" sz="2000" spc="-55" dirty="0">
                <a:solidFill>
                  <a:srgbClr val="666869"/>
                </a:solidFill>
                <a:latin typeface="Montserrat"/>
                <a:cs typeface="Montserrat"/>
              </a:rPr>
              <a:t> Пластиковые поверхности</a:t>
            </a:r>
          </a:p>
          <a:p>
            <a:pPr marL="12700">
              <a:lnSpc>
                <a:spcPts val="2200"/>
              </a:lnSpc>
              <a:spcBef>
                <a:spcPts val="100"/>
              </a:spcBef>
            </a:pPr>
            <a:r>
              <a:rPr lang="ru-RU" sz="2000" spc="-20" dirty="0">
                <a:solidFill>
                  <a:srgbClr val="F5821F"/>
                </a:solidFill>
                <a:latin typeface="Montserrat"/>
                <a:cs typeface="Montserrat"/>
              </a:rPr>
              <a:t>▶</a:t>
            </a:r>
            <a:r>
              <a:rPr lang="ru-RU" sz="2000" dirty="0">
                <a:latin typeface="Montserrat"/>
                <a:cs typeface="Montserrat"/>
              </a:rPr>
              <a:t> </a:t>
            </a:r>
            <a:r>
              <a:rPr lang="ru-RU" sz="2000" spc="-55" dirty="0">
                <a:solidFill>
                  <a:srgbClr val="666869"/>
                </a:solidFill>
                <a:latin typeface="Montserrat"/>
                <a:cs typeface="Montserrat"/>
              </a:rPr>
              <a:t>Латунь, медь и др.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59C9DD-500F-0F82-81EF-A528EDAA3BCF}"/>
              </a:ext>
            </a:extLst>
          </p:cNvPr>
          <p:cNvSpPr txBox="1"/>
          <p:nvPr/>
        </p:nvSpPr>
        <p:spPr>
          <a:xfrm>
            <a:off x="4921250" y="2071328"/>
            <a:ext cx="2720763" cy="66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2300"/>
              </a:lnSpc>
              <a:spcBef>
                <a:spcPts val="2905"/>
              </a:spcBef>
            </a:pPr>
            <a:r>
              <a:rPr lang="ru-RU" sz="1800" b="1" spc="-10" dirty="0">
                <a:solidFill>
                  <a:srgbClr val="F5821F"/>
                </a:solidFill>
                <a:latin typeface="Montserrat"/>
                <a:cs typeface="Montserrat"/>
              </a:rPr>
              <a:t>Не содержит растворителей!</a:t>
            </a:r>
            <a:endParaRPr lang="ru-RU" sz="1800" b="1" dirty="0">
              <a:latin typeface="Montserrat"/>
              <a:cs typeface="Montserrat"/>
            </a:endParaRPr>
          </a:p>
        </p:txBody>
      </p:sp>
      <p:pic>
        <p:nvPicPr>
          <p:cNvPr id="9" name="Рисунок 8" descr="Изображение выглядит как текст, бутылка, инструмент, апельси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191F5C8-7A3D-2C01-09C2-D0145C460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056" y="536357"/>
            <a:ext cx="1343099" cy="30699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A9D0B266-F968-6EAD-D120-FFF64A6E6AB9}"/>
              </a:ext>
            </a:extLst>
          </p:cNvPr>
          <p:cNvSpPr/>
          <p:nvPr/>
        </p:nvSpPr>
        <p:spPr>
          <a:xfrm>
            <a:off x="5759450" y="3902941"/>
            <a:ext cx="431574" cy="397698"/>
          </a:xfrm>
          <a:custGeom>
            <a:avLst/>
            <a:gdLst/>
            <a:ahLst/>
            <a:cxnLst/>
            <a:rect l="l" t="t" r="r" b="b"/>
            <a:pathLst>
              <a:path w="553720" h="482600">
                <a:moveTo>
                  <a:pt x="412330" y="0"/>
                </a:moveTo>
                <a:lnTo>
                  <a:pt x="141071" y="0"/>
                </a:lnTo>
                <a:lnTo>
                  <a:pt x="135635" y="3136"/>
                </a:lnTo>
                <a:lnTo>
                  <a:pt x="0" y="238061"/>
                </a:lnTo>
                <a:lnTo>
                  <a:pt x="0" y="244335"/>
                </a:lnTo>
                <a:lnTo>
                  <a:pt x="132689" y="474167"/>
                </a:lnTo>
                <a:lnTo>
                  <a:pt x="135635" y="479259"/>
                </a:lnTo>
                <a:lnTo>
                  <a:pt x="141071" y="482409"/>
                </a:lnTo>
                <a:lnTo>
                  <a:pt x="412330" y="482409"/>
                </a:lnTo>
                <a:lnTo>
                  <a:pt x="417779" y="479259"/>
                </a:lnTo>
                <a:lnTo>
                  <a:pt x="553402" y="244335"/>
                </a:lnTo>
                <a:lnTo>
                  <a:pt x="553402" y="238061"/>
                </a:lnTo>
                <a:lnTo>
                  <a:pt x="417779" y="3136"/>
                </a:lnTo>
                <a:lnTo>
                  <a:pt x="412330" y="0"/>
                </a:lnTo>
                <a:close/>
              </a:path>
            </a:pathLst>
          </a:custGeom>
          <a:solidFill>
            <a:srgbClr val="EF82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FCA49FD8-A0AB-0978-46C2-DE1C829D6E1F}"/>
              </a:ext>
            </a:extLst>
          </p:cNvPr>
          <p:cNvSpPr txBox="1">
            <a:spLocks/>
          </p:cNvSpPr>
          <p:nvPr/>
        </p:nvSpPr>
        <p:spPr>
          <a:xfrm>
            <a:off x="1263650" y="221227"/>
            <a:ext cx="334137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Montserrat Medium"/>
                <a:ea typeface="+mj-ea"/>
                <a:cs typeface="Montserrat Medium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5000" b="1" spc="-215" dirty="0">
                <a:solidFill>
                  <a:srgbClr val="6F6E6E"/>
                </a:solidFill>
                <a:latin typeface="Montserrat"/>
                <a:cs typeface="Montserrat"/>
              </a:rPr>
              <a:t>DELTA</a:t>
            </a:r>
            <a:r>
              <a:rPr lang="en-US" sz="5000" b="1" spc="-210" dirty="0">
                <a:solidFill>
                  <a:srgbClr val="6F6E6E"/>
                </a:solidFill>
                <a:latin typeface="Montserrat"/>
                <a:cs typeface="Montserrat"/>
              </a:rPr>
              <a:t> </a:t>
            </a:r>
            <a:r>
              <a:rPr lang="en-US" sz="5000" b="1" spc="-75" dirty="0">
                <a:solidFill>
                  <a:srgbClr val="6F6E6E"/>
                </a:solidFill>
                <a:latin typeface="Montserrat"/>
                <a:cs typeface="Montserrat"/>
              </a:rPr>
              <a:t>419</a:t>
            </a:r>
            <a:endParaRPr lang="en-US" sz="5000" dirty="0">
              <a:latin typeface="Montserrat"/>
              <a:cs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281A0-627F-055D-6CC7-5778EAB34FB4}"/>
              </a:ext>
            </a:extLst>
          </p:cNvPr>
          <p:cNvSpPr txBox="1"/>
          <p:nvPr/>
        </p:nvSpPr>
        <p:spPr>
          <a:xfrm>
            <a:off x="4768850" y="312404"/>
            <a:ext cx="7396595" cy="668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430020">
              <a:lnSpc>
                <a:spcPct val="106500"/>
              </a:lnSpc>
              <a:spcBef>
                <a:spcPts val="100"/>
              </a:spcBef>
            </a:pPr>
            <a:r>
              <a:rPr lang="ru-RU" sz="1800" spc="-10" dirty="0">
                <a:solidFill>
                  <a:srgbClr val="6F6E6E"/>
                </a:solidFill>
                <a:latin typeface="Montserrat"/>
                <a:cs typeface="Montserrat"/>
              </a:rPr>
              <a:t>УНИВЕРСАЛЬНОЕ </a:t>
            </a:r>
            <a:r>
              <a:rPr lang="ru-RU" spc="-65" dirty="0">
                <a:solidFill>
                  <a:srgbClr val="6F6E6E"/>
                </a:solidFill>
                <a:latin typeface="Montserrat"/>
                <a:cs typeface="Montserrat"/>
              </a:rPr>
              <a:t>ЧИСТЯЩЕЕ СРЕДСТВО ДЛЯ ВСЕХ ПОВЕРХНОСТЙ И ТЕКСТИЛЯ</a:t>
            </a:r>
            <a:endParaRPr lang="ru-RU" dirty="0">
              <a:latin typeface="Montserrat"/>
              <a:cs typeface="Montserrat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D364E42-D279-1EC4-17DA-0855336C68D3}"/>
              </a:ext>
            </a:extLst>
          </p:cNvPr>
          <p:cNvSpPr/>
          <p:nvPr/>
        </p:nvSpPr>
        <p:spPr>
          <a:xfrm>
            <a:off x="5759450" y="1811788"/>
            <a:ext cx="431574" cy="397698"/>
          </a:xfrm>
          <a:custGeom>
            <a:avLst/>
            <a:gdLst/>
            <a:ahLst/>
            <a:cxnLst/>
            <a:rect l="l" t="t" r="r" b="b"/>
            <a:pathLst>
              <a:path w="553720" h="482600">
                <a:moveTo>
                  <a:pt x="412330" y="0"/>
                </a:moveTo>
                <a:lnTo>
                  <a:pt x="141071" y="0"/>
                </a:lnTo>
                <a:lnTo>
                  <a:pt x="135635" y="3136"/>
                </a:lnTo>
                <a:lnTo>
                  <a:pt x="0" y="238061"/>
                </a:lnTo>
                <a:lnTo>
                  <a:pt x="0" y="244335"/>
                </a:lnTo>
                <a:lnTo>
                  <a:pt x="132689" y="474167"/>
                </a:lnTo>
                <a:lnTo>
                  <a:pt x="135635" y="479259"/>
                </a:lnTo>
                <a:lnTo>
                  <a:pt x="141071" y="482409"/>
                </a:lnTo>
                <a:lnTo>
                  <a:pt x="412330" y="482409"/>
                </a:lnTo>
                <a:lnTo>
                  <a:pt x="417779" y="479259"/>
                </a:lnTo>
                <a:lnTo>
                  <a:pt x="553402" y="244335"/>
                </a:lnTo>
                <a:lnTo>
                  <a:pt x="553402" y="238061"/>
                </a:lnTo>
                <a:lnTo>
                  <a:pt x="417779" y="3136"/>
                </a:lnTo>
                <a:lnTo>
                  <a:pt x="412330" y="0"/>
                </a:lnTo>
                <a:close/>
              </a:path>
            </a:pathLst>
          </a:custGeom>
          <a:solidFill>
            <a:srgbClr val="EF82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9D3C614-195F-2729-0870-1064C41AE28F}"/>
              </a:ext>
            </a:extLst>
          </p:cNvPr>
          <p:cNvSpPr/>
          <p:nvPr/>
        </p:nvSpPr>
        <p:spPr>
          <a:xfrm>
            <a:off x="5759450" y="2349314"/>
            <a:ext cx="431574" cy="397698"/>
          </a:xfrm>
          <a:custGeom>
            <a:avLst/>
            <a:gdLst/>
            <a:ahLst/>
            <a:cxnLst/>
            <a:rect l="l" t="t" r="r" b="b"/>
            <a:pathLst>
              <a:path w="553720" h="482600">
                <a:moveTo>
                  <a:pt x="412330" y="0"/>
                </a:moveTo>
                <a:lnTo>
                  <a:pt x="141071" y="0"/>
                </a:lnTo>
                <a:lnTo>
                  <a:pt x="135635" y="3136"/>
                </a:lnTo>
                <a:lnTo>
                  <a:pt x="0" y="238061"/>
                </a:lnTo>
                <a:lnTo>
                  <a:pt x="0" y="244335"/>
                </a:lnTo>
                <a:lnTo>
                  <a:pt x="132689" y="474167"/>
                </a:lnTo>
                <a:lnTo>
                  <a:pt x="135635" y="479259"/>
                </a:lnTo>
                <a:lnTo>
                  <a:pt x="141071" y="482409"/>
                </a:lnTo>
                <a:lnTo>
                  <a:pt x="412330" y="482409"/>
                </a:lnTo>
                <a:lnTo>
                  <a:pt x="417779" y="479259"/>
                </a:lnTo>
                <a:lnTo>
                  <a:pt x="553402" y="244335"/>
                </a:lnTo>
                <a:lnTo>
                  <a:pt x="553402" y="238061"/>
                </a:lnTo>
                <a:lnTo>
                  <a:pt x="417779" y="3136"/>
                </a:lnTo>
                <a:lnTo>
                  <a:pt x="412330" y="0"/>
                </a:lnTo>
                <a:close/>
              </a:path>
            </a:pathLst>
          </a:custGeom>
          <a:solidFill>
            <a:srgbClr val="EF82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AC9A0413-17F8-0C19-B7E0-E30AA6B70E29}"/>
              </a:ext>
            </a:extLst>
          </p:cNvPr>
          <p:cNvSpPr/>
          <p:nvPr/>
        </p:nvSpPr>
        <p:spPr>
          <a:xfrm>
            <a:off x="5759450" y="2857042"/>
            <a:ext cx="431574" cy="397698"/>
          </a:xfrm>
          <a:custGeom>
            <a:avLst/>
            <a:gdLst/>
            <a:ahLst/>
            <a:cxnLst/>
            <a:rect l="l" t="t" r="r" b="b"/>
            <a:pathLst>
              <a:path w="553720" h="482600">
                <a:moveTo>
                  <a:pt x="412330" y="0"/>
                </a:moveTo>
                <a:lnTo>
                  <a:pt x="141071" y="0"/>
                </a:lnTo>
                <a:lnTo>
                  <a:pt x="135635" y="3136"/>
                </a:lnTo>
                <a:lnTo>
                  <a:pt x="0" y="238061"/>
                </a:lnTo>
                <a:lnTo>
                  <a:pt x="0" y="244335"/>
                </a:lnTo>
                <a:lnTo>
                  <a:pt x="132689" y="474167"/>
                </a:lnTo>
                <a:lnTo>
                  <a:pt x="135635" y="479259"/>
                </a:lnTo>
                <a:lnTo>
                  <a:pt x="141071" y="482409"/>
                </a:lnTo>
                <a:lnTo>
                  <a:pt x="412330" y="482409"/>
                </a:lnTo>
                <a:lnTo>
                  <a:pt x="417779" y="479259"/>
                </a:lnTo>
                <a:lnTo>
                  <a:pt x="553402" y="244335"/>
                </a:lnTo>
                <a:lnTo>
                  <a:pt x="553402" y="238061"/>
                </a:lnTo>
                <a:lnTo>
                  <a:pt x="417779" y="3136"/>
                </a:lnTo>
                <a:lnTo>
                  <a:pt x="412330" y="0"/>
                </a:lnTo>
                <a:close/>
              </a:path>
            </a:pathLst>
          </a:custGeom>
          <a:solidFill>
            <a:srgbClr val="EF82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BC0DC31-18A3-4DAF-B3AA-F64C147F1868}"/>
              </a:ext>
            </a:extLst>
          </p:cNvPr>
          <p:cNvSpPr/>
          <p:nvPr/>
        </p:nvSpPr>
        <p:spPr>
          <a:xfrm>
            <a:off x="5759450" y="3369745"/>
            <a:ext cx="431574" cy="397698"/>
          </a:xfrm>
          <a:custGeom>
            <a:avLst/>
            <a:gdLst/>
            <a:ahLst/>
            <a:cxnLst/>
            <a:rect l="l" t="t" r="r" b="b"/>
            <a:pathLst>
              <a:path w="553720" h="482600">
                <a:moveTo>
                  <a:pt x="412330" y="0"/>
                </a:moveTo>
                <a:lnTo>
                  <a:pt x="141071" y="0"/>
                </a:lnTo>
                <a:lnTo>
                  <a:pt x="135635" y="3136"/>
                </a:lnTo>
                <a:lnTo>
                  <a:pt x="0" y="238061"/>
                </a:lnTo>
                <a:lnTo>
                  <a:pt x="0" y="244335"/>
                </a:lnTo>
                <a:lnTo>
                  <a:pt x="132689" y="474167"/>
                </a:lnTo>
                <a:lnTo>
                  <a:pt x="135635" y="479259"/>
                </a:lnTo>
                <a:lnTo>
                  <a:pt x="141071" y="482409"/>
                </a:lnTo>
                <a:lnTo>
                  <a:pt x="412330" y="482409"/>
                </a:lnTo>
                <a:lnTo>
                  <a:pt x="417779" y="479259"/>
                </a:lnTo>
                <a:lnTo>
                  <a:pt x="553402" y="244335"/>
                </a:lnTo>
                <a:lnTo>
                  <a:pt x="553402" y="238061"/>
                </a:lnTo>
                <a:lnTo>
                  <a:pt x="417779" y="3136"/>
                </a:lnTo>
                <a:lnTo>
                  <a:pt x="412330" y="0"/>
                </a:lnTo>
                <a:close/>
              </a:path>
            </a:pathLst>
          </a:custGeom>
          <a:solidFill>
            <a:srgbClr val="EF822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C488E4AB-528B-8408-D552-3B3CF36BC990}"/>
              </a:ext>
            </a:extLst>
          </p:cNvPr>
          <p:cNvSpPr txBox="1"/>
          <p:nvPr/>
        </p:nvSpPr>
        <p:spPr>
          <a:xfrm>
            <a:off x="5987360" y="1765435"/>
            <a:ext cx="5217795" cy="2506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900"/>
              </a:lnSpc>
              <a:spcBef>
                <a:spcPts val="1320"/>
              </a:spcBef>
            </a:pPr>
            <a:r>
              <a:rPr lang="ru-RU" sz="2000" b="1" dirty="0">
                <a:solidFill>
                  <a:srgbClr val="6668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Не оставляет разводов. </a:t>
            </a:r>
            <a:endParaRPr lang="en-US" sz="2000" b="1" dirty="0">
              <a:solidFill>
                <a:srgbClr val="66686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ts val="2900"/>
              </a:lnSpc>
              <a:spcBef>
                <a:spcPts val="1320"/>
              </a:spcBef>
            </a:pPr>
            <a:r>
              <a:rPr lang="ru-RU" sz="2000" b="1" dirty="0">
                <a:solidFill>
                  <a:srgbClr val="6668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Устраняет неприятные запахи.</a:t>
            </a:r>
            <a:endParaRPr lang="en-US" sz="2000" b="1" dirty="0">
              <a:solidFill>
                <a:srgbClr val="66686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ts val="2900"/>
              </a:lnSpc>
              <a:spcBef>
                <a:spcPts val="1320"/>
              </a:spcBef>
            </a:pPr>
            <a:r>
              <a:rPr lang="ru-RU" sz="2000" b="1" dirty="0">
                <a:solidFill>
                  <a:srgbClr val="6668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Не разрушает волокна ткани. </a:t>
            </a:r>
            <a:endParaRPr lang="en-US" sz="2000" b="1" dirty="0">
              <a:solidFill>
                <a:srgbClr val="66686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ts val="2900"/>
              </a:lnSpc>
              <a:spcBef>
                <a:spcPts val="1320"/>
              </a:spcBef>
            </a:pPr>
            <a:r>
              <a:rPr lang="ru-RU" sz="2000" b="1" dirty="0">
                <a:solidFill>
                  <a:srgbClr val="6668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Безопасен для </a:t>
            </a:r>
            <a:r>
              <a:rPr lang="ru-RU" sz="2000" b="1" dirty="0">
                <a:solidFill>
                  <a:srgbClr val="66686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пищевых поверхностей</a:t>
            </a:r>
          </a:p>
          <a:p>
            <a:pPr marL="12700">
              <a:lnSpc>
                <a:spcPts val="2900"/>
              </a:lnSpc>
              <a:spcBef>
                <a:spcPts val="1320"/>
              </a:spcBef>
            </a:pPr>
            <a:r>
              <a:rPr lang="ru-RU" sz="2000" b="1" dirty="0">
                <a:solidFill>
                  <a:srgbClr val="66686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Антистатический эффект</a:t>
            </a:r>
            <a:endParaRPr lang="en-US" sz="2000" b="1" dirty="0">
              <a:solidFill>
                <a:srgbClr val="66686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WhatsApp Video 2025-12-19 at 11.59.34">
            <a:hlinkClick r:id="" action="ppaction://media"/>
            <a:extLst>
              <a:ext uri="{FF2B5EF4-FFF2-40B4-BE49-F238E27FC236}">
                <a16:creationId xmlns:a16="http://schemas.microsoft.com/office/drawing/2014/main" id="{3CBE12DD-572C-5A90-D7FC-D697288771E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450" y="1217946"/>
            <a:ext cx="4953000" cy="4953000"/>
          </a:xfrm>
        </p:spPr>
      </p:pic>
    </p:spTree>
    <p:extLst>
      <p:ext uri="{BB962C8B-B14F-4D97-AF65-F5344CB8AC3E}">
        <p14:creationId xmlns:p14="http://schemas.microsoft.com/office/powerpoint/2010/main" val="59579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375D6-9880-F1D2-8BD9-3D319576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">
            <a:extLst>
              <a:ext uri="{FF2B5EF4-FFF2-40B4-BE49-F238E27FC236}">
                <a16:creationId xmlns:a16="http://schemas.microsoft.com/office/drawing/2014/main" id="{B3445887-CAC8-CB18-984F-F02111DCACAD}"/>
              </a:ext>
            </a:extLst>
          </p:cNvPr>
          <p:cNvSpPr txBox="1">
            <a:spLocks/>
          </p:cNvSpPr>
          <p:nvPr/>
        </p:nvSpPr>
        <p:spPr>
          <a:xfrm>
            <a:off x="4436855" y="130743"/>
            <a:ext cx="4343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Montserrat Medium"/>
                <a:ea typeface="+mj-ea"/>
                <a:cs typeface="Montserrat Medium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600" b="1" spc="-215" dirty="0">
                <a:solidFill>
                  <a:srgbClr val="6F6E6E"/>
                </a:solidFill>
                <a:latin typeface="Montserrat"/>
                <a:cs typeface="Montserrat"/>
              </a:rPr>
              <a:t>Конкуренты</a:t>
            </a:r>
            <a:endParaRPr lang="en-US" sz="3600" dirty="0">
              <a:latin typeface="Montserrat"/>
              <a:cs typeface="Montserrat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E8CC321-19AD-733D-031B-A415E9C29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871747"/>
              </p:ext>
            </p:extLst>
          </p:nvPr>
        </p:nvGraphicFramePr>
        <p:xfrm>
          <a:off x="120650" y="688040"/>
          <a:ext cx="11049000" cy="55493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57258695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3439523976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08284841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132095384"/>
                    </a:ext>
                  </a:extLst>
                </a:gridCol>
                <a:gridCol w="1755775">
                  <a:extLst>
                    <a:ext uri="{9D8B030D-6E8A-4147-A177-3AD203B41FA5}">
                      <a16:colId xmlns:a16="http://schemas.microsoft.com/office/drawing/2014/main" val="1742446960"/>
                    </a:ext>
                  </a:extLst>
                </a:gridCol>
                <a:gridCol w="1749425">
                  <a:extLst>
                    <a:ext uri="{9D8B030D-6E8A-4147-A177-3AD203B41FA5}">
                      <a16:colId xmlns:a16="http://schemas.microsoft.com/office/drawing/2014/main" val="3511945614"/>
                    </a:ext>
                  </a:extLst>
                </a:gridCol>
              </a:tblGrid>
              <a:tr h="116480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b="1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</a:t>
                      </a:r>
                      <a:r>
                        <a:rPr lang="ru-RU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ru-RU" sz="1400" b="1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r>
                        <a:rPr lang="ru-RU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419</a:t>
                      </a:r>
                      <a:r>
                        <a:rPr lang="en-US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Универсальное чистящее средство спрей для всех поверхностей и текстиля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Чистящее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стредство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ClANER</a:t>
                      </a:r>
                      <a:r>
                        <a:rPr lang="en-US" sz="1400" dirty="0"/>
                        <a:t> "GRASS UNIVERSAL CLEANER"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Средство для текстиля и поверхностей против сложных загрязнений «</a:t>
                      </a:r>
                      <a:r>
                        <a:rPr lang="ru-RU" sz="1400" dirty="0" err="1"/>
                        <a:t>Cif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Антипятна</a:t>
                      </a:r>
                      <a:r>
                        <a:rPr lang="ru-RU" sz="1400" dirty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Чистящей крем-спрей «</a:t>
                      </a:r>
                      <a:r>
                        <a:rPr lang="en-US" sz="1400" dirty="0"/>
                        <a:t>Cif»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Чистящей спрей </a:t>
                      </a:r>
                      <a:r>
                        <a:rPr lang="ru-RU" sz="1400" dirty="0" err="1"/>
                        <a:t>Cif</a:t>
                      </a:r>
                      <a:r>
                        <a:rPr lang="ru-RU" sz="1400" dirty="0"/>
                        <a:t> универсальный «Ультра Гигиена»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Чистящее средство для кухни «</a:t>
                      </a:r>
                      <a:r>
                        <a:rPr lang="ru-RU" sz="1400" dirty="0" err="1"/>
                        <a:t>Cillit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Bang</a:t>
                      </a:r>
                      <a:r>
                        <a:rPr lang="ru-RU" sz="1400" dirty="0"/>
                        <a:t> Природная сила» с содой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960187"/>
                  </a:ext>
                </a:extLst>
              </a:tr>
              <a:tr h="16266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893660"/>
                  </a:ext>
                </a:extLst>
              </a:tr>
              <a:tr h="817232">
                <a:tc>
                  <a:txBody>
                    <a:bodyPr/>
                    <a:lstStyle/>
                    <a:p>
                      <a:r>
                        <a:rPr lang="ru-RU" sz="1000" dirty="0"/>
                        <a:t>Чистящая способность 99,85% - выше, чем у конкурентов *</a:t>
                      </a:r>
                      <a:endParaRPr lang="ru-RU" sz="1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Эффективность удаления пятен с ткани- данное свойство не заявлено производителем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Эффективность удаления пятен с ткани- данное свойство не заявлено производителем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Эффективность удаления пятен с ткани- данное свойство не заявлено производителем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051444"/>
                  </a:ext>
                </a:extLst>
              </a:tr>
              <a:tr h="55174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Нет </a:t>
                      </a:r>
                      <a:r>
                        <a:rPr lang="ru-RU" sz="1000" dirty="0" err="1"/>
                        <a:t>кПАВ</a:t>
                      </a:r>
                      <a:r>
                        <a:rPr lang="ru-RU" sz="1000" dirty="0"/>
                        <a:t> – у нас сильнее комплекс ПАВ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Нет </a:t>
                      </a:r>
                      <a:r>
                        <a:rPr lang="ru-RU" sz="1000" dirty="0" err="1"/>
                        <a:t>кПАВ</a:t>
                      </a:r>
                      <a:r>
                        <a:rPr lang="ru-RU" sz="1000" dirty="0"/>
                        <a:t> – у нас сильнее комплекс ПАВ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Нет </a:t>
                      </a:r>
                      <a:r>
                        <a:rPr lang="ru-RU" sz="1000" dirty="0" err="1"/>
                        <a:t>кПАВ</a:t>
                      </a:r>
                      <a:r>
                        <a:rPr lang="ru-RU" sz="1000" dirty="0"/>
                        <a:t> – у нас сильнее комплекс ПАВ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Нет </a:t>
                      </a:r>
                      <a:r>
                        <a:rPr lang="ru-RU" sz="1000" dirty="0" err="1"/>
                        <a:t>кПАВ</a:t>
                      </a:r>
                      <a:r>
                        <a:rPr lang="ru-RU" sz="1000" dirty="0"/>
                        <a:t> – у нас сильнее комплекс ПАВ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353803"/>
                  </a:ext>
                </a:extLst>
              </a:tr>
              <a:tr h="551749">
                <a:tc>
                  <a:txBody>
                    <a:bodyPr/>
                    <a:lstStyle/>
                    <a:p>
                      <a:r>
                        <a:rPr lang="ru-RU" sz="1000" dirty="0"/>
                        <a:t>У нас антибактериальная добавка в комплексе ПАВ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Есть антибактериальная добавка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Есть антибактериальная добавка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974587"/>
                  </a:ext>
                </a:extLst>
              </a:tr>
              <a:tr h="837169">
                <a:tc>
                  <a:txBody>
                    <a:bodyPr/>
                    <a:lstStyle/>
                    <a:p>
                      <a:r>
                        <a:rPr lang="ru-RU" sz="1100" dirty="0"/>
                        <a:t>Нет растворителей, более щадящий состав, но не менее эффективный за счет </a:t>
                      </a:r>
                      <a:r>
                        <a:rPr lang="ru-RU" sz="1100" dirty="0" err="1"/>
                        <a:t>кПАВ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Растворитель в составе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27149"/>
                  </a:ext>
                </a:extLst>
              </a:tr>
            </a:tbl>
          </a:graphicData>
        </a:graphic>
      </p:graphicFrame>
      <p:pic>
        <p:nvPicPr>
          <p:cNvPr id="7" name="Рисунок 6" descr="Изображение выглядит как е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EF200F7-47C7-54A3-E1F4-2038C4AE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763" y="1857184"/>
            <a:ext cx="762307" cy="155486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бутылка, е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11CEC09-2A02-63F5-63F0-623E745EF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40" y="1894418"/>
            <a:ext cx="729838" cy="15730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буты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621525C-170D-A653-3373-7DB98F5C5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242" y="1878753"/>
            <a:ext cx="696446" cy="1583952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буты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CA42105-21F7-F8B3-A791-1593F586B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578" y="1887701"/>
            <a:ext cx="711664" cy="156218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екст, бутылка, Бытовые товары, Пластиковая буты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CF6EC9-7315-40DC-AAEC-9D94B2324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327" y="1920157"/>
            <a:ext cx="653751" cy="1491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89DBF-741E-D986-36A5-16CAD6B6DA77}"/>
              </a:ext>
            </a:extLst>
          </p:cNvPr>
          <p:cNvSpPr txBox="1"/>
          <p:nvPr/>
        </p:nvSpPr>
        <p:spPr>
          <a:xfrm>
            <a:off x="153555" y="6206351"/>
            <a:ext cx="5758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* по результатам внутреннего тестирования</a:t>
            </a:r>
            <a:endParaRPr lang="ru-RU" sz="1200" dirty="0"/>
          </a:p>
        </p:txBody>
      </p:sp>
      <p:pic>
        <p:nvPicPr>
          <p:cNvPr id="5" name="Рисунок 4" descr="Изображение выглядит как текст, бутылка, инструмент, апельси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A725DA-90A0-2326-31AB-7FBCBBED9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01" y="1922177"/>
            <a:ext cx="602503" cy="13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55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3098</TotalTime>
  <Words>550</Words>
  <Application>Microsoft Office PowerPoint</Application>
  <PresentationFormat>Произвольный</PresentationFormat>
  <Paragraphs>122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Montserrat</vt:lpstr>
      <vt:lpstr>Montserrat Medium</vt:lpstr>
      <vt:lpstr>Montserrat SemiBold</vt:lpstr>
      <vt:lpstr>Times New Roman</vt:lpstr>
      <vt:lpstr>Office Theme</vt:lpstr>
      <vt:lpstr>НОВИНКИ</vt:lpstr>
      <vt:lpstr>ALFA ЭФФЕКТИВНАЯ УБОРКА САНУЗЛОВ</vt:lpstr>
      <vt:lpstr>ALFA 111 УНИВЕРСАЛЬНОЕ СРЕДСТВОНА ОСНОВЕ АКТИВНОГО ХЛОРА</vt:lpstr>
      <vt:lpstr>ALFA 111</vt:lpstr>
      <vt:lpstr>Презентация PowerPoint</vt:lpstr>
      <vt:lpstr>DELTA КОМПЛЕКСНАЯ УБОРКА ЛЮБЫХ ПОВЕРХНОСТЕЙ</vt:lpstr>
      <vt:lpstr>DELTA 419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Сизова Валерия Александровна</dc:creator>
  <cp:lastModifiedBy>Сизова Валерия Александровна</cp:lastModifiedBy>
  <cp:revision>130</cp:revision>
  <dcterms:created xsi:type="dcterms:W3CDTF">2025-10-10T08:09:45Z</dcterms:created>
  <dcterms:modified xsi:type="dcterms:W3CDTF">2025-12-25T07:18:27Z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2025-09-25T00:00:00Z</vt:filetime>
  </property>
  <property fmtid="{D5CDD505-2E9C-101B-9397-08002B2CF9AE}" pid="3" name="Creator">
    <vt:lpwstr>Adobe Illustrator 28.7 (Windows)</vt:lpwstr>
  </property>
  <property fmtid="{D5CDD505-2E9C-101B-9397-08002B2CF9AE}" pid="4" name="LastSaved">
    <vt:filetime>2025-10-10T00:00:00Z</vt:filetime>
  </property>
  <property fmtid="{D5CDD505-2E9C-101B-9397-08002B2CF9AE}" pid="5" name="Producer">
    <vt:lpwstr>Adobe PDF library 17.00</vt:lpwstr>
  </property>
</Properties>
</file>